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4" r:id="rId6"/>
    <p:sldId id="261" r:id="rId7"/>
    <p:sldId id="262" r:id="rId8"/>
    <p:sldId id="268" r:id="rId9"/>
    <p:sldId id="265" r:id="rId10"/>
    <p:sldId id="266" r:id="rId11"/>
    <p:sldId id="277" r:id="rId12"/>
    <p:sldId id="267" r:id="rId13"/>
    <p:sldId id="270" r:id="rId14"/>
    <p:sldId id="278" r:id="rId15"/>
    <p:sldId id="272" r:id="rId16"/>
    <p:sldId id="271" r:id="rId17"/>
    <p:sldId id="279" r:id="rId18"/>
    <p:sldId id="280" r:id="rId19"/>
    <p:sldId id="281" r:id="rId20"/>
    <p:sldId id="283" r:id="rId21"/>
    <p:sldId id="284" r:id="rId22"/>
    <p:sldId id="273" r:id="rId23"/>
    <p:sldId id="276" r:id="rId24"/>
    <p:sldId id="275"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9" d="100"/>
          <a:sy n="89"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89CB-8C7A-4FD8-8720-75C9352D3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38F6FF-0BDE-4AB5-A1E4-7374DE69A5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AB7EC4-B656-49E8-9E86-8E5EDB946CE1}"/>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5" name="Footer Placeholder 4">
            <a:extLst>
              <a:ext uri="{FF2B5EF4-FFF2-40B4-BE49-F238E27FC236}">
                <a16:creationId xmlns:a16="http://schemas.microsoft.com/office/drawing/2014/main" id="{75B4F6D9-D2BC-4268-88AF-65FB8956B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0A645-C2E6-4570-81EB-F62C0E5F48AF}"/>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3976277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EBFCB-0E57-424D-AF06-D8C7387A3E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FBB38E-D60A-4D09-843A-82352614AD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51AD3-1A86-4B53-94FA-78EBDF7CAF66}"/>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5" name="Footer Placeholder 4">
            <a:extLst>
              <a:ext uri="{FF2B5EF4-FFF2-40B4-BE49-F238E27FC236}">
                <a16:creationId xmlns:a16="http://schemas.microsoft.com/office/drawing/2014/main" id="{F82F3CBC-5DCE-4393-AE16-3A44BA764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863CD-3AD9-40F8-B7AE-7F9AADECA7ED}"/>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107818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744E03-3472-49F1-B665-3F819D263B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E3A0A2-C236-4ECC-BB95-C7DE05BFA2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31130-E780-4B1C-A51F-036601DA497B}"/>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5" name="Footer Placeholder 4">
            <a:extLst>
              <a:ext uri="{FF2B5EF4-FFF2-40B4-BE49-F238E27FC236}">
                <a16:creationId xmlns:a16="http://schemas.microsoft.com/office/drawing/2014/main" id="{0ACCACA7-DF7D-48B9-A3BF-4E940573A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972F7-F705-4603-BB25-2260EEED19F6}"/>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1140930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6B2D-1F83-49AA-9202-88B4866775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37D7C7-48D3-4A3B-A7E0-AFA0DA07C9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C90CD-AB1C-49BD-8FE7-4F28653F88DB}"/>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5" name="Footer Placeholder 4">
            <a:extLst>
              <a:ext uri="{FF2B5EF4-FFF2-40B4-BE49-F238E27FC236}">
                <a16:creationId xmlns:a16="http://schemas.microsoft.com/office/drawing/2014/main" id="{2AC70088-372B-4BB8-97AC-BBFFEED3B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D383A-B3A6-4DFF-8F7B-602D70F6E72C}"/>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2715615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DF68-CE69-4E6F-A6A6-A186FEF39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3B3DF4-564E-4A37-987B-F69C43AB8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788088-B47F-4A6C-8FC9-C174C5366C62}"/>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5" name="Footer Placeholder 4">
            <a:extLst>
              <a:ext uri="{FF2B5EF4-FFF2-40B4-BE49-F238E27FC236}">
                <a16:creationId xmlns:a16="http://schemas.microsoft.com/office/drawing/2014/main" id="{56F56B7E-7C44-4019-9184-4E378032D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8295D-9C7B-440F-8871-EB36A6D51817}"/>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701349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98D5-4CFC-4272-A918-3A576648EF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683128-5F46-422B-8989-DD4FB07657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9C6CBD-3A92-4B96-BD0F-9DEC142DE5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4A38AF-6A08-46C0-B846-B0831F3839D1}"/>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6" name="Footer Placeholder 5">
            <a:extLst>
              <a:ext uri="{FF2B5EF4-FFF2-40B4-BE49-F238E27FC236}">
                <a16:creationId xmlns:a16="http://schemas.microsoft.com/office/drawing/2014/main" id="{414F4F01-A3D3-4093-9A13-C9EF465BFC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1D1E0-253B-48C5-8FCD-20AEE91FFA93}"/>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2510968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B374-99A3-46D7-B2C7-E3D761F28E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1F2447-A0D8-4B46-89CF-8F6912A97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A3416A-30C9-4854-A140-7AD56A31A6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F20EC8-AC73-40D5-992B-7968D9263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BEE228-BF8A-443B-9D5A-601655DA1A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EAC97C-09C0-4CDE-8038-A639F04602ED}"/>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8" name="Footer Placeholder 7">
            <a:extLst>
              <a:ext uri="{FF2B5EF4-FFF2-40B4-BE49-F238E27FC236}">
                <a16:creationId xmlns:a16="http://schemas.microsoft.com/office/drawing/2014/main" id="{E8FF0FB9-8C09-4968-8D44-73B0DDCEF5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5D68A-E821-426B-A06E-FD8102A61B29}"/>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176204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5D3A-BC91-4D9F-984A-70AFD25C6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563A1-8088-45F0-8FFF-65B2E225DEA0}"/>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4" name="Footer Placeholder 3">
            <a:extLst>
              <a:ext uri="{FF2B5EF4-FFF2-40B4-BE49-F238E27FC236}">
                <a16:creationId xmlns:a16="http://schemas.microsoft.com/office/drawing/2014/main" id="{D96B09E7-EC7B-4050-949E-50218CBA61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49873C-C724-4AD8-B4A8-E7FEBCB3A414}"/>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412374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FA0D18-FE3A-4D06-8784-82F07F864627}"/>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3" name="Footer Placeholder 2">
            <a:extLst>
              <a:ext uri="{FF2B5EF4-FFF2-40B4-BE49-F238E27FC236}">
                <a16:creationId xmlns:a16="http://schemas.microsoft.com/office/drawing/2014/main" id="{3DBCC504-DED4-4B27-A3DA-D97248F82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FB5ED8-E058-46A9-B211-37764BAFCD46}"/>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2707368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4E64-E310-496A-83F1-B27D594AC3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0463E-A984-42E5-92E3-DDA844C35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EA56B6-907A-47C6-9BD2-73B541C8E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74114-A737-4A0E-AC69-E1FEB06AB0E8}"/>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6" name="Footer Placeholder 5">
            <a:extLst>
              <a:ext uri="{FF2B5EF4-FFF2-40B4-BE49-F238E27FC236}">
                <a16:creationId xmlns:a16="http://schemas.microsoft.com/office/drawing/2014/main" id="{E6E165EB-FE58-413C-8268-B39DBBB53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501AB-EBD4-4ED5-879B-8F1D8DAC927B}"/>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162990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44A7-0E89-4816-9B84-3A8E8F106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5EBCDB-D741-4785-B63C-316084889C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98B866-505F-459C-92F2-191AF3818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D0957-E11C-4645-8DBE-173958F1EDA4}"/>
              </a:ext>
            </a:extLst>
          </p:cNvPr>
          <p:cNvSpPr>
            <a:spLocks noGrp="1"/>
          </p:cNvSpPr>
          <p:nvPr>
            <p:ph type="dt" sz="half" idx="10"/>
          </p:nvPr>
        </p:nvSpPr>
        <p:spPr/>
        <p:txBody>
          <a:bodyPr/>
          <a:lstStyle/>
          <a:p>
            <a:fld id="{843D37FF-1D28-4DC3-9EB9-0A41EC2A87DB}" type="datetimeFigureOut">
              <a:rPr lang="en-US" smtClean="0"/>
              <a:t>2/5/2025</a:t>
            </a:fld>
            <a:endParaRPr lang="en-US"/>
          </a:p>
        </p:txBody>
      </p:sp>
      <p:sp>
        <p:nvSpPr>
          <p:cNvPr id="6" name="Footer Placeholder 5">
            <a:extLst>
              <a:ext uri="{FF2B5EF4-FFF2-40B4-BE49-F238E27FC236}">
                <a16:creationId xmlns:a16="http://schemas.microsoft.com/office/drawing/2014/main" id="{071641D1-5B8C-4994-8CAD-32C7A826A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314A3-CEE4-4F47-8C0C-D1F586148344}"/>
              </a:ext>
            </a:extLst>
          </p:cNvPr>
          <p:cNvSpPr>
            <a:spLocks noGrp="1"/>
          </p:cNvSpPr>
          <p:nvPr>
            <p:ph type="sldNum" sz="quarter" idx="12"/>
          </p:nvPr>
        </p:nvSpPr>
        <p:spPr/>
        <p:txBody>
          <a:bodyPr/>
          <a:lstStyle/>
          <a:p>
            <a:fld id="{04D745CF-263E-401B-8F92-562881499793}" type="slidenum">
              <a:rPr lang="en-US" smtClean="0"/>
              <a:t>‹#›</a:t>
            </a:fld>
            <a:endParaRPr lang="en-US"/>
          </a:p>
        </p:txBody>
      </p:sp>
    </p:spTree>
    <p:extLst>
      <p:ext uri="{BB962C8B-B14F-4D97-AF65-F5344CB8AC3E}">
        <p14:creationId xmlns:p14="http://schemas.microsoft.com/office/powerpoint/2010/main" val="1267953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63B4E0-6D9E-4B57-BA2A-8D05C976C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D8A6BD-6096-47BA-9025-90C8BB3081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E851F1-7256-43C5-953E-022B647A9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3D37FF-1D28-4DC3-9EB9-0A41EC2A87DB}" type="datetimeFigureOut">
              <a:rPr lang="en-US" smtClean="0"/>
              <a:t>2/5/2025</a:t>
            </a:fld>
            <a:endParaRPr lang="en-US"/>
          </a:p>
        </p:txBody>
      </p:sp>
      <p:sp>
        <p:nvSpPr>
          <p:cNvPr id="5" name="Footer Placeholder 4">
            <a:extLst>
              <a:ext uri="{FF2B5EF4-FFF2-40B4-BE49-F238E27FC236}">
                <a16:creationId xmlns:a16="http://schemas.microsoft.com/office/drawing/2014/main" id="{4697D1BB-2BD6-4105-BD69-822E598BC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C2B160-3188-4CB1-A1AA-8B2F7ADD69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745CF-263E-401B-8F92-562881499793}" type="slidenum">
              <a:rPr lang="en-US" smtClean="0"/>
              <a:t>‹#›</a:t>
            </a:fld>
            <a:endParaRPr lang="en-US"/>
          </a:p>
        </p:txBody>
      </p:sp>
    </p:spTree>
    <p:extLst>
      <p:ext uri="{BB962C8B-B14F-4D97-AF65-F5344CB8AC3E}">
        <p14:creationId xmlns:p14="http://schemas.microsoft.com/office/powerpoint/2010/main" val="2069999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0E5439-575D-40F3-9B0D-287EEC5FD980}"/>
              </a:ext>
            </a:extLst>
          </p:cNvPr>
          <p:cNvSpPr/>
          <p:nvPr/>
        </p:nvSpPr>
        <p:spPr>
          <a:xfrm>
            <a:off x="0" y="0"/>
            <a:ext cx="12192000" cy="774551"/>
          </a:xfrm>
          <a:prstGeom prst="rect">
            <a:avLst/>
          </a:prstGeom>
          <a:solidFill>
            <a:schemeClr val="accent5">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highlight>
                  <a:srgbClr val="000080"/>
                </a:highlight>
              </a:rPr>
              <a:t> </a:t>
            </a:r>
          </a:p>
        </p:txBody>
      </p:sp>
      <p:sp>
        <p:nvSpPr>
          <p:cNvPr id="2" name="TextBox 1">
            <a:extLst>
              <a:ext uri="{FF2B5EF4-FFF2-40B4-BE49-F238E27FC236}">
                <a16:creationId xmlns:a16="http://schemas.microsoft.com/office/drawing/2014/main" id="{67151E21-29B1-49BD-8813-B5FD31D13F2A}"/>
              </a:ext>
            </a:extLst>
          </p:cNvPr>
          <p:cNvSpPr txBox="1"/>
          <p:nvPr/>
        </p:nvSpPr>
        <p:spPr>
          <a:xfrm>
            <a:off x="3455894" y="125665"/>
            <a:ext cx="5280211" cy="523220"/>
          </a:xfrm>
          <a:prstGeom prst="rect">
            <a:avLst/>
          </a:prstGeom>
          <a:noFill/>
        </p:spPr>
        <p:txBody>
          <a:bodyPr wrap="square" rtlCol="0">
            <a:spAutoFit/>
          </a:bodyPr>
          <a:lstStyle/>
          <a:p>
            <a:r>
              <a:rPr lang="en-US" sz="2800" b="1" dirty="0">
                <a:solidFill>
                  <a:schemeClr val="bg1"/>
                </a:solidFill>
              </a:rPr>
              <a:t>STRESS CARE CLINIC ANALYSIS</a:t>
            </a:r>
          </a:p>
        </p:txBody>
      </p:sp>
      <p:sp>
        <p:nvSpPr>
          <p:cNvPr id="7" name="Freeform: Shape 6">
            <a:extLst>
              <a:ext uri="{FF2B5EF4-FFF2-40B4-BE49-F238E27FC236}">
                <a16:creationId xmlns:a16="http://schemas.microsoft.com/office/drawing/2014/main" id="{70EFE7EA-8CF7-4251-9041-F6072D5A4761}"/>
              </a:ext>
            </a:extLst>
          </p:cNvPr>
          <p:cNvSpPr/>
          <p:nvPr/>
        </p:nvSpPr>
        <p:spPr>
          <a:xfrm>
            <a:off x="-1" y="5163670"/>
            <a:ext cx="12192000" cy="1527586"/>
          </a:xfrm>
          <a:custGeom>
            <a:avLst/>
            <a:gdLst>
              <a:gd name="connsiteX0" fmla="*/ 0 w 11908715"/>
              <a:gd name="connsiteY0" fmla="*/ 64546 h 580913"/>
              <a:gd name="connsiteX1" fmla="*/ 1054249 w 11908715"/>
              <a:gd name="connsiteY1" fmla="*/ 182880 h 580913"/>
              <a:gd name="connsiteX2" fmla="*/ 1333948 w 11908715"/>
              <a:gd name="connsiteY2" fmla="*/ 355002 h 580913"/>
              <a:gd name="connsiteX3" fmla="*/ 1613647 w 11908715"/>
              <a:gd name="connsiteY3" fmla="*/ 473337 h 580913"/>
              <a:gd name="connsiteX4" fmla="*/ 2119256 w 11908715"/>
              <a:gd name="connsiteY4" fmla="*/ 505610 h 580913"/>
              <a:gd name="connsiteX5" fmla="*/ 2560320 w 11908715"/>
              <a:gd name="connsiteY5" fmla="*/ 484094 h 580913"/>
              <a:gd name="connsiteX6" fmla="*/ 2689411 w 11908715"/>
              <a:gd name="connsiteY6" fmla="*/ 408791 h 580913"/>
              <a:gd name="connsiteX7" fmla="*/ 2936837 w 11908715"/>
              <a:gd name="connsiteY7" fmla="*/ 376518 h 580913"/>
              <a:gd name="connsiteX8" fmla="*/ 3108960 w 11908715"/>
              <a:gd name="connsiteY8" fmla="*/ 290457 h 580913"/>
              <a:gd name="connsiteX9" fmla="*/ 3195021 w 11908715"/>
              <a:gd name="connsiteY9" fmla="*/ 247426 h 580913"/>
              <a:gd name="connsiteX10" fmla="*/ 3388658 w 11908715"/>
              <a:gd name="connsiteY10" fmla="*/ 182880 h 580913"/>
              <a:gd name="connsiteX11" fmla="*/ 4173967 w 11908715"/>
              <a:gd name="connsiteY11" fmla="*/ 268941 h 580913"/>
              <a:gd name="connsiteX12" fmla="*/ 4690334 w 11908715"/>
              <a:gd name="connsiteY12" fmla="*/ 516367 h 580913"/>
              <a:gd name="connsiteX13" fmla="*/ 4894729 w 11908715"/>
              <a:gd name="connsiteY13" fmla="*/ 548640 h 580913"/>
              <a:gd name="connsiteX14" fmla="*/ 5841402 w 11908715"/>
              <a:gd name="connsiteY14" fmla="*/ 527125 h 580913"/>
              <a:gd name="connsiteX15" fmla="*/ 6142616 w 11908715"/>
              <a:gd name="connsiteY15" fmla="*/ 580913 h 580913"/>
              <a:gd name="connsiteX16" fmla="*/ 6927924 w 11908715"/>
              <a:gd name="connsiteY16" fmla="*/ 505610 h 580913"/>
              <a:gd name="connsiteX17" fmla="*/ 7498080 w 11908715"/>
              <a:gd name="connsiteY17" fmla="*/ 387275 h 580913"/>
              <a:gd name="connsiteX18" fmla="*/ 7788536 w 11908715"/>
              <a:gd name="connsiteY18" fmla="*/ 268941 h 580913"/>
              <a:gd name="connsiteX19" fmla="*/ 8326418 w 11908715"/>
              <a:gd name="connsiteY19" fmla="*/ 204395 h 580913"/>
              <a:gd name="connsiteX20" fmla="*/ 9047181 w 11908715"/>
              <a:gd name="connsiteY20" fmla="*/ 344245 h 580913"/>
              <a:gd name="connsiteX21" fmla="*/ 9294607 w 11908715"/>
              <a:gd name="connsiteY21" fmla="*/ 376518 h 580913"/>
              <a:gd name="connsiteX22" fmla="*/ 10112188 w 11908715"/>
              <a:gd name="connsiteY22" fmla="*/ 290457 h 580913"/>
              <a:gd name="connsiteX23" fmla="*/ 10467190 w 11908715"/>
              <a:gd name="connsiteY23" fmla="*/ 225911 h 580913"/>
              <a:gd name="connsiteX24" fmla="*/ 10789920 w 11908715"/>
              <a:gd name="connsiteY24" fmla="*/ 86061 h 580913"/>
              <a:gd name="connsiteX25" fmla="*/ 11144922 w 11908715"/>
              <a:gd name="connsiteY25" fmla="*/ 43031 h 580913"/>
              <a:gd name="connsiteX26" fmla="*/ 11220225 w 11908715"/>
              <a:gd name="connsiteY26" fmla="*/ 32273 h 580913"/>
              <a:gd name="connsiteX27" fmla="*/ 11413863 w 11908715"/>
              <a:gd name="connsiteY27" fmla="*/ 0 h 580913"/>
              <a:gd name="connsiteX28" fmla="*/ 11629016 w 11908715"/>
              <a:gd name="connsiteY28" fmla="*/ 32273 h 580913"/>
              <a:gd name="connsiteX29" fmla="*/ 11682804 w 11908715"/>
              <a:gd name="connsiteY29" fmla="*/ 43031 h 580913"/>
              <a:gd name="connsiteX30" fmla="*/ 11768865 w 11908715"/>
              <a:gd name="connsiteY30" fmla="*/ 53788 h 580913"/>
              <a:gd name="connsiteX31" fmla="*/ 11908715 w 11908715"/>
              <a:gd name="connsiteY31" fmla="*/ 43031 h 58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8715" h="580913">
                <a:moveTo>
                  <a:pt x="0" y="64546"/>
                </a:moveTo>
                <a:cubicBezTo>
                  <a:pt x="445120" y="71843"/>
                  <a:pt x="663975" y="21815"/>
                  <a:pt x="1054249" y="182880"/>
                </a:cubicBezTo>
                <a:cubicBezTo>
                  <a:pt x="1155442" y="224642"/>
                  <a:pt x="1236792" y="304555"/>
                  <a:pt x="1333948" y="355002"/>
                </a:cubicBezTo>
                <a:cubicBezTo>
                  <a:pt x="1423793" y="401652"/>
                  <a:pt x="1518431" y="438953"/>
                  <a:pt x="1613647" y="473337"/>
                </a:cubicBezTo>
                <a:cubicBezTo>
                  <a:pt x="1736727" y="517783"/>
                  <a:pt x="2100768" y="505110"/>
                  <a:pt x="2119256" y="505610"/>
                </a:cubicBezTo>
                <a:cubicBezTo>
                  <a:pt x="2266277" y="498438"/>
                  <a:pt x="2415201" y="508737"/>
                  <a:pt x="2560320" y="484094"/>
                </a:cubicBezTo>
                <a:cubicBezTo>
                  <a:pt x="2609433" y="475754"/>
                  <a:pt x="2641511" y="422477"/>
                  <a:pt x="2689411" y="408791"/>
                </a:cubicBezTo>
                <a:cubicBezTo>
                  <a:pt x="2769385" y="385941"/>
                  <a:pt x="2854362" y="387276"/>
                  <a:pt x="2936837" y="376518"/>
                </a:cubicBezTo>
                <a:lnTo>
                  <a:pt x="3108960" y="290457"/>
                </a:lnTo>
                <a:cubicBezTo>
                  <a:pt x="3137647" y="276113"/>
                  <a:pt x="3164594" y="257568"/>
                  <a:pt x="3195021" y="247426"/>
                </a:cubicBezTo>
                <a:lnTo>
                  <a:pt x="3388658" y="182880"/>
                </a:lnTo>
                <a:cubicBezTo>
                  <a:pt x="3650428" y="211567"/>
                  <a:pt x="3914686" y="222901"/>
                  <a:pt x="4173967" y="268941"/>
                </a:cubicBezTo>
                <a:cubicBezTo>
                  <a:pt x="5075067" y="428949"/>
                  <a:pt x="4198663" y="292880"/>
                  <a:pt x="4690334" y="516367"/>
                </a:cubicBezTo>
                <a:cubicBezTo>
                  <a:pt x="4753127" y="544909"/>
                  <a:pt x="4826597" y="537882"/>
                  <a:pt x="4894729" y="548640"/>
                </a:cubicBezTo>
                <a:cubicBezTo>
                  <a:pt x="5212961" y="530627"/>
                  <a:pt x="5523456" y="496844"/>
                  <a:pt x="5841402" y="527125"/>
                </a:cubicBezTo>
                <a:cubicBezTo>
                  <a:pt x="5942936" y="536795"/>
                  <a:pt x="6042211" y="562984"/>
                  <a:pt x="6142616" y="580913"/>
                </a:cubicBezTo>
                <a:cubicBezTo>
                  <a:pt x="6443516" y="430461"/>
                  <a:pt x="6151953" y="561704"/>
                  <a:pt x="6927924" y="505610"/>
                </a:cubicBezTo>
                <a:cubicBezTo>
                  <a:pt x="7044895" y="497154"/>
                  <a:pt x="7458459" y="399417"/>
                  <a:pt x="7498080" y="387275"/>
                </a:cubicBezTo>
                <a:cubicBezTo>
                  <a:pt x="7598037" y="356643"/>
                  <a:pt x="7686449" y="291480"/>
                  <a:pt x="7788536" y="268941"/>
                </a:cubicBezTo>
                <a:cubicBezTo>
                  <a:pt x="7964870" y="230010"/>
                  <a:pt x="8147124" y="225910"/>
                  <a:pt x="8326418" y="204395"/>
                </a:cubicBezTo>
                <a:cubicBezTo>
                  <a:pt x="8557472" y="251656"/>
                  <a:pt x="8809664" y="308101"/>
                  <a:pt x="9047181" y="344245"/>
                </a:cubicBezTo>
                <a:cubicBezTo>
                  <a:pt x="9129408" y="356758"/>
                  <a:pt x="9212132" y="365760"/>
                  <a:pt x="9294607" y="376518"/>
                </a:cubicBezTo>
                <a:cubicBezTo>
                  <a:pt x="9429338" y="363563"/>
                  <a:pt x="9904716" y="323216"/>
                  <a:pt x="10112188" y="290457"/>
                </a:cubicBezTo>
                <a:cubicBezTo>
                  <a:pt x="10230990" y="271699"/>
                  <a:pt x="10348856" y="247426"/>
                  <a:pt x="10467190" y="225911"/>
                </a:cubicBezTo>
                <a:cubicBezTo>
                  <a:pt x="10574767" y="179294"/>
                  <a:pt x="10673529" y="100169"/>
                  <a:pt x="10789920" y="86061"/>
                </a:cubicBezTo>
                <a:lnTo>
                  <a:pt x="11144922" y="43031"/>
                </a:lnTo>
                <a:cubicBezTo>
                  <a:pt x="11170082" y="39886"/>
                  <a:pt x="11195065" y="35418"/>
                  <a:pt x="11220225" y="32273"/>
                </a:cubicBezTo>
                <a:cubicBezTo>
                  <a:pt x="11368430" y="13747"/>
                  <a:pt x="11266482" y="32751"/>
                  <a:pt x="11413863" y="0"/>
                </a:cubicBezTo>
                <a:cubicBezTo>
                  <a:pt x="11537737" y="41291"/>
                  <a:pt x="11430087" y="11332"/>
                  <a:pt x="11629016" y="32273"/>
                </a:cubicBezTo>
                <a:cubicBezTo>
                  <a:pt x="11647200" y="34187"/>
                  <a:pt x="11664732" y="40251"/>
                  <a:pt x="11682804" y="43031"/>
                </a:cubicBezTo>
                <a:cubicBezTo>
                  <a:pt x="11711378" y="47427"/>
                  <a:pt x="11740178" y="50202"/>
                  <a:pt x="11768865" y="53788"/>
                </a:cubicBezTo>
                <a:lnTo>
                  <a:pt x="11908715" y="43031"/>
                </a:lnTo>
              </a:path>
            </a:pathLst>
          </a:cu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A78457-2F38-4DF8-8537-E36A28D89C74}"/>
              </a:ext>
            </a:extLst>
          </p:cNvPr>
          <p:cNvSpPr txBox="1"/>
          <p:nvPr/>
        </p:nvSpPr>
        <p:spPr>
          <a:xfrm>
            <a:off x="6974092" y="2459504"/>
            <a:ext cx="3524025" cy="1938992"/>
          </a:xfrm>
          <a:prstGeom prst="rect">
            <a:avLst/>
          </a:prstGeom>
          <a:noFill/>
        </p:spPr>
        <p:txBody>
          <a:bodyPr wrap="square" rtlCol="0" anchor="ctr">
            <a:spAutoFit/>
          </a:bodyPr>
          <a:lstStyle/>
          <a:p>
            <a:r>
              <a:rPr lang="en-US" sz="4000" b="1" dirty="0"/>
              <a:t>PRESENTATION ON EMPLOYEE STRESS LEVEL</a:t>
            </a:r>
          </a:p>
        </p:txBody>
      </p:sp>
      <p:sp>
        <p:nvSpPr>
          <p:cNvPr id="9" name="TextBox 8">
            <a:extLst>
              <a:ext uri="{FF2B5EF4-FFF2-40B4-BE49-F238E27FC236}">
                <a16:creationId xmlns:a16="http://schemas.microsoft.com/office/drawing/2014/main" id="{AF78FE2F-2258-4DB7-848D-0D8604399AEA}"/>
              </a:ext>
            </a:extLst>
          </p:cNvPr>
          <p:cNvSpPr txBox="1"/>
          <p:nvPr/>
        </p:nvSpPr>
        <p:spPr>
          <a:xfrm>
            <a:off x="10026128" y="6207162"/>
            <a:ext cx="2011680" cy="276999"/>
          </a:xfrm>
          <a:prstGeom prst="rect">
            <a:avLst/>
          </a:prstGeom>
          <a:noFill/>
        </p:spPr>
        <p:txBody>
          <a:bodyPr wrap="square" rtlCol="0">
            <a:spAutoFit/>
          </a:bodyPr>
          <a:lstStyle/>
          <a:p>
            <a:r>
              <a:rPr lang="en-US" sz="1200" dirty="0"/>
              <a:t>DESIGNED BY VICTORIA JAJA</a:t>
            </a:r>
          </a:p>
        </p:txBody>
      </p:sp>
      <p:pic>
        <p:nvPicPr>
          <p:cNvPr id="11" name="Picture 10">
            <a:extLst>
              <a:ext uri="{FF2B5EF4-FFF2-40B4-BE49-F238E27FC236}">
                <a16:creationId xmlns:a16="http://schemas.microsoft.com/office/drawing/2014/main" id="{51A49EE6-2D5B-4C68-B12E-907CD0B69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370" y="153561"/>
            <a:ext cx="5616389" cy="5616389"/>
          </a:xfrm>
          <a:prstGeom prst="rect">
            <a:avLst/>
          </a:prstGeom>
        </p:spPr>
      </p:pic>
      <p:cxnSp>
        <p:nvCxnSpPr>
          <p:cNvPr id="13" name="Straight Arrow Connector 12">
            <a:extLst>
              <a:ext uri="{FF2B5EF4-FFF2-40B4-BE49-F238E27FC236}">
                <a16:creationId xmlns:a16="http://schemas.microsoft.com/office/drawing/2014/main" id="{2100D3BC-86D1-466E-8EB3-1499DC8A8DEE}"/>
              </a:ext>
            </a:extLst>
          </p:cNvPr>
          <p:cNvCxnSpPr>
            <a:cxnSpLocks/>
          </p:cNvCxnSpPr>
          <p:nvPr/>
        </p:nvCxnSpPr>
        <p:spPr>
          <a:xfrm>
            <a:off x="6336254" y="4458322"/>
            <a:ext cx="4695714"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407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4797911" cy="646331"/>
          </a:xfrm>
          <a:prstGeom prst="rect">
            <a:avLst/>
          </a:prstGeom>
          <a:noFill/>
        </p:spPr>
        <p:txBody>
          <a:bodyPr wrap="square" rtlCol="0">
            <a:spAutoFit/>
          </a:bodyPr>
          <a:lstStyle/>
          <a:p>
            <a:r>
              <a:rPr lang="en-US" sz="3600" b="1" dirty="0"/>
              <a:t>DASHBOARD</a:t>
            </a:r>
          </a:p>
        </p:txBody>
      </p:sp>
      <p:pic>
        <p:nvPicPr>
          <p:cNvPr id="3" name="Picture 2">
            <a:extLst>
              <a:ext uri="{FF2B5EF4-FFF2-40B4-BE49-F238E27FC236}">
                <a16:creationId xmlns:a16="http://schemas.microsoft.com/office/drawing/2014/main" id="{C8862AE3-178F-4760-A76F-AC711E930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2" y="1396662"/>
            <a:ext cx="11761696" cy="5138173"/>
          </a:xfrm>
          <a:prstGeom prst="rect">
            <a:avLst/>
          </a:prstGeom>
        </p:spPr>
      </p:pic>
    </p:spTree>
    <p:extLst>
      <p:ext uri="{BB962C8B-B14F-4D97-AF65-F5344CB8AC3E}">
        <p14:creationId xmlns:p14="http://schemas.microsoft.com/office/powerpoint/2010/main" val="3740021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4797911" cy="646331"/>
          </a:xfrm>
          <a:prstGeom prst="rect">
            <a:avLst/>
          </a:prstGeom>
          <a:noFill/>
        </p:spPr>
        <p:txBody>
          <a:bodyPr wrap="square" rtlCol="0">
            <a:spAutoFit/>
          </a:bodyPr>
          <a:lstStyle/>
          <a:p>
            <a:r>
              <a:rPr lang="en-US" sz="3600" b="1" dirty="0"/>
              <a:t>DASHBOARD</a:t>
            </a:r>
          </a:p>
        </p:txBody>
      </p:sp>
      <p:pic>
        <p:nvPicPr>
          <p:cNvPr id="4" name="Picture 3">
            <a:extLst>
              <a:ext uri="{FF2B5EF4-FFF2-40B4-BE49-F238E27FC236}">
                <a16:creationId xmlns:a16="http://schemas.microsoft.com/office/drawing/2014/main" id="{F7B60C5E-0C6A-4519-BFFE-A3536D053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2" y="1499361"/>
            <a:ext cx="11761696" cy="5035474"/>
          </a:xfrm>
          <a:prstGeom prst="rect">
            <a:avLst/>
          </a:prstGeom>
        </p:spPr>
      </p:pic>
    </p:spTree>
    <p:extLst>
      <p:ext uri="{BB962C8B-B14F-4D97-AF65-F5344CB8AC3E}">
        <p14:creationId xmlns:p14="http://schemas.microsoft.com/office/powerpoint/2010/main" val="1862733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8175813" cy="646331"/>
          </a:xfrm>
          <a:prstGeom prst="rect">
            <a:avLst/>
          </a:prstGeom>
          <a:noFill/>
        </p:spPr>
        <p:txBody>
          <a:bodyPr wrap="square" rtlCol="0">
            <a:spAutoFit/>
          </a:bodyPr>
          <a:lstStyle/>
          <a:p>
            <a:r>
              <a:rPr lang="en-US" sz="3600" b="1" dirty="0"/>
              <a:t>KEY PERFORMANCE INDICATORS</a:t>
            </a:r>
          </a:p>
        </p:txBody>
      </p:sp>
      <p:sp>
        <p:nvSpPr>
          <p:cNvPr id="6" name="TextBox 5">
            <a:extLst>
              <a:ext uri="{FF2B5EF4-FFF2-40B4-BE49-F238E27FC236}">
                <a16:creationId xmlns:a16="http://schemas.microsoft.com/office/drawing/2014/main" id="{28A2CFCD-3A79-46FC-B64D-6DDF692E8F1A}"/>
              </a:ext>
            </a:extLst>
          </p:cNvPr>
          <p:cNvSpPr txBox="1"/>
          <p:nvPr/>
        </p:nvSpPr>
        <p:spPr>
          <a:xfrm>
            <a:off x="430304" y="3226498"/>
            <a:ext cx="7293687" cy="2542363"/>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US" dirty="0"/>
              <a:t>From the analysis, the following KPIs were generated;</a:t>
            </a:r>
          </a:p>
          <a:p>
            <a:pPr marL="0" marR="0" lvl="0" indent="0" algn="l" defTabSz="914400" rtl="0" eaLnBrk="0" fontAlgn="base" latinLnBrk="0" hangingPunct="0">
              <a:lnSpc>
                <a:spcPct val="150000"/>
              </a:lnSpc>
              <a:spcBef>
                <a:spcPct val="0"/>
              </a:spcBef>
              <a:spcAft>
                <a:spcPct val="0"/>
              </a:spcAft>
              <a:buClrTx/>
              <a:buSzTx/>
              <a:buFontTx/>
              <a:buChar char="•"/>
              <a:tabLst/>
            </a:pPr>
            <a:r>
              <a:rPr lang="en-US" dirty="0"/>
              <a:t>The total number of employees registered with Stress Care Clinic is 5000.</a:t>
            </a:r>
          </a:p>
          <a:p>
            <a:pPr marL="0" marR="0" lvl="0" indent="0" algn="l" defTabSz="914400" rtl="0" eaLnBrk="0" fontAlgn="base" latinLnBrk="0" hangingPunct="0">
              <a:lnSpc>
                <a:spcPct val="150000"/>
              </a:lnSpc>
              <a:spcBef>
                <a:spcPct val="0"/>
              </a:spcBef>
              <a:spcAft>
                <a:spcPct val="0"/>
              </a:spcAft>
              <a:buClrTx/>
              <a:buSzTx/>
              <a:buFontTx/>
              <a:buChar char="•"/>
              <a:tabLst/>
            </a:pPr>
            <a:r>
              <a:rPr lang="en-US" dirty="0"/>
              <a:t>The average age of employees was calculated to be 33 years.</a:t>
            </a:r>
          </a:p>
          <a:p>
            <a:pPr marL="0" marR="0" lvl="0" indent="0" algn="l" defTabSz="914400" rtl="0" eaLnBrk="0" fontAlgn="base" latinLnBrk="0" hangingPunct="0">
              <a:lnSpc>
                <a:spcPct val="150000"/>
              </a:lnSpc>
              <a:spcBef>
                <a:spcPct val="0"/>
              </a:spcBef>
              <a:spcAft>
                <a:spcPct val="0"/>
              </a:spcAft>
              <a:buClrTx/>
              <a:buSzTx/>
              <a:buFontTx/>
              <a:buChar char="•"/>
              <a:tabLst/>
            </a:pPr>
            <a:r>
              <a:rPr lang="en-US" dirty="0"/>
              <a:t>The average number of days for employee stress level is 94 days.</a:t>
            </a:r>
          </a:p>
          <a:p>
            <a:pPr marL="0" marR="0" lvl="0" indent="0" algn="l" defTabSz="914400" rtl="0" eaLnBrk="0" fontAlgn="base" latinLnBrk="0" hangingPunct="0">
              <a:lnSpc>
                <a:spcPct val="150000"/>
              </a:lnSpc>
              <a:spcBef>
                <a:spcPct val="0"/>
              </a:spcBef>
              <a:spcAft>
                <a:spcPct val="0"/>
              </a:spcAft>
              <a:buClrTx/>
              <a:buSzTx/>
              <a:buFontTx/>
              <a:buChar char="•"/>
              <a:tabLst/>
            </a:pPr>
            <a:r>
              <a:rPr lang="en-US" dirty="0"/>
              <a:t>Based on stress level score, present employees have an average of 1.36.</a:t>
            </a:r>
          </a:p>
          <a:p>
            <a:pPr eaLnBrk="0" fontAlgn="base" hangingPunct="0">
              <a:lnSpc>
                <a:spcPct val="150000"/>
              </a:lnSpc>
              <a:spcBef>
                <a:spcPct val="0"/>
              </a:spcBef>
              <a:spcAft>
                <a:spcPct val="0"/>
              </a:spcAft>
              <a:buFontTx/>
              <a:buChar char="•"/>
            </a:pPr>
            <a:r>
              <a:rPr lang="en-US" dirty="0"/>
              <a:t>Based on cortisol level, present employees have an average of 15.54.</a:t>
            </a:r>
          </a:p>
        </p:txBody>
      </p:sp>
      <p:pic>
        <p:nvPicPr>
          <p:cNvPr id="3" name="Picture 2">
            <a:extLst>
              <a:ext uri="{FF2B5EF4-FFF2-40B4-BE49-F238E27FC236}">
                <a16:creationId xmlns:a16="http://schemas.microsoft.com/office/drawing/2014/main" id="{64CD08D6-337B-4277-85E7-E43BDA188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2" y="1669790"/>
            <a:ext cx="9789460" cy="905234"/>
          </a:xfrm>
          <a:prstGeom prst="rect">
            <a:avLst/>
          </a:prstGeom>
        </p:spPr>
      </p:pic>
    </p:spTree>
    <p:extLst>
      <p:ext uri="{BB962C8B-B14F-4D97-AF65-F5344CB8AC3E}">
        <p14:creationId xmlns:p14="http://schemas.microsoft.com/office/powerpoint/2010/main" val="377764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8175813" cy="646331"/>
          </a:xfrm>
          <a:prstGeom prst="rect">
            <a:avLst/>
          </a:prstGeom>
          <a:noFill/>
        </p:spPr>
        <p:txBody>
          <a:bodyPr wrap="square" rtlCol="0">
            <a:spAutoFit/>
          </a:bodyPr>
          <a:lstStyle/>
          <a:p>
            <a:r>
              <a:rPr lang="en-US" sz="3600" b="1" dirty="0"/>
              <a:t>SEVERITY OF STRESS DISTRIBUTION (%)</a:t>
            </a:r>
          </a:p>
        </p:txBody>
      </p:sp>
      <p:sp>
        <p:nvSpPr>
          <p:cNvPr id="6" name="TextBox 5">
            <a:extLst>
              <a:ext uri="{FF2B5EF4-FFF2-40B4-BE49-F238E27FC236}">
                <a16:creationId xmlns:a16="http://schemas.microsoft.com/office/drawing/2014/main" id="{28A2CFCD-3A79-46FC-B64D-6DDF692E8F1A}"/>
              </a:ext>
            </a:extLst>
          </p:cNvPr>
          <p:cNvSpPr txBox="1"/>
          <p:nvPr/>
        </p:nvSpPr>
        <p:spPr>
          <a:xfrm>
            <a:off x="290456" y="1736994"/>
            <a:ext cx="5411097" cy="378885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The pie chart shows that most employees (40.06%) have moderate stress, while 39.58% experience mild stress. About 20.36% face severe stress, which is a serious concern.</a:t>
            </a:r>
          </a:p>
          <a:p>
            <a:pPr marL="0" marR="0" lvl="0" indent="0" algn="l" defTabSz="914400" rtl="0" eaLnBrk="0" fontAlgn="base" latinLnBrk="0" hangingPunct="0">
              <a:lnSpc>
                <a:spcPct val="150000"/>
              </a:lnSpc>
              <a:spcBef>
                <a:spcPct val="0"/>
              </a:spcBef>
              <a:spcAft>
                <a:spcPct val="0"/>
              </a:spcAft>
              <a:buClrTx/>
              <a:buSzTx/>
              <a:tabLst/>
            </a:pPr>
            <a:endParaRPr lang="en-US" dirty="0"/>
          </a:p>
          <a:p>
            <a:pPr marL="0" marR="0" lvl="0" indent="0" algn="l" defTabSz="914400" rtl="0" eaLnBrk="0" fontAlgn="base" latinLnBrk="0" hangingPunct="0">
              <a:lnSpc>
                <a:spcPct val="150000"/>
              </a:lnSpc>
              <a:spcBef>
                <a:spcPct val="0"/>
              </a:spcBef>
              <a:spcAft>
                <a:spcPct val="0"/>
              </a:spcAft>
              <a:buClrTx/>
              <a:buSzTx/>
              <a:tabLst/>
            </a:pPr>
            <a:r>
              <a:rPr lang="en-US" dirty="0"/>
              <a:t>Without support, those with moderate stress could move to severe stress over time. </a:t>
            </a:r>
            <a:br>
              <a:rPr lang="en-US" dirty="0"/>
            </a:br>
            <a:r>
              <a:rPr lang="en-US" dirty="0"/>
              <a:t>Severe stress can harm health, lower work performance, and weaken the immune system.</a:t>
            </a:r>
          </a:p>
        </p:txBody>
      </p:sp>
      <p:pic>
        <p:nvPicPr>
          <p:cNvPr id="3" name="Picture 2">
            <a:extLst>
              <a:ext uri="{FF2B5EF4-FFF2-40B4-BE49-F238E27FC236}">
                <a16:creationId xmlns:a16="http://schemas.microsoft.com/office/drawing/2014/main" id="{08C22D35-6DA2-4627-81A8-5E092938E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670" y="2000924"/>
            <a:ext cx="4475862" cy="2958352"/>
          </a:xfrm>
          <a:prstGeom prst="rect">
            <a:avLst/>
          </a:prstGeom>
        </p:spPr>
      </p:pic>
    </p:spTree>
    <p:extLst>
      <p:ext uri="{BB962C8B-B14F-4D97-AF65-F5344CB8AC3E}">
        <p14:creationId xmlns:p14="http://schemas.microsoft.com/office/powerpoint/2010/main" val="304111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8175813" cy="646331"/>
          </a:xfrm>
          <a:prstGeom prst="rect">
            <a:avLst/>
          </a:prstGeom>
          <a:noFill/>
        </p:spPr>
        <p:txBody>
          <a:bodyPr wrap="square" rtlCol="0">
            <a:spAutoFit/>
          </a:bodyPr>
          <a:lstStyle/>
          <a:p>
            <a:r>
              <a:rPr lang="en-US" sz="3600" b="1" dirty="0"/>
              <a:t>STRESS SOURCE DISTRIBUTION</a:t>
            </a:r>
          </a:p>
        </p:txBody>
      </p:sp>
      <p:sp>
        <p:nvSpPr>
          <p:cNvPr id="6" name="TextBox 5">
            <a:extLst>
              <a:ext uri="{FF2B5EF4-FFF2-40B4-BE49-F238E27FC236}">
                <a16:creationId xmlns:a16="http://schemas.microsoft.com/office/drawing/2014/main" id="{28A2CFCD-3A79-46FC-B64D-6DDF692E8F1A}"/>
              </a:ext>
            </a:extLst>
          </p:cNvPr>
          <p:cNvSpPr txBox="1"/>
          <p:nvPr/>
        </p:nvSpPr>
        <p:spPr>
          <a:xfrm>
            <a:off x="290456" y="1564505"/>
            <a:ext cx="6121103" cy="4204356"/>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The bar chart indicates that 1,339 employees are stressed due to work, making it the highest stress source. Financial issues follow at 1,224, reflecting struggles with bills and responsibilities. </a:t>
            </a:r>
          </a:p>
          <a:p>
            <a:pPr marL="0" marR="0" lvl="0" indent="0" algn="l" defTabSz="914400" rtl="0" eaLnBrk="0" fontAlgn="base" latinLnBrk="0" hangingPunct="0">
              <a:lnSpc>
                <a:spcPct val="150000"/>
              </a:lnSpc>
              <a:spcBef>
                <a:spcPct val="0"/>
              </a:spcBef>
              <a:spcAft>
                <a:spcPct val="0"/>
              </a:spcAft>
              <a:buClrTx/>
              <a:buSzTx/>
              <a:tabLst/>
            </a:pPr>
            <a:r>
              <a:rPr lang="en-US" dirty="0"/>
              <a:t>Family-related stress affects 998 employees, while health and relationship problems account for 783 and 515 cases, respectively. </a:t>
            </a:r>
          </a:p>
          <a:p>
            <a:pPr marL="0" marR="0" lvl="0" indent="0" algn="l" defTabSz="914400" rtl="0" eaLnBrk="0" fontAlgn="base" latinLnBrk="0" hangingPunct="0">
              <a:lnSpc>
                <a:spcPct val="150000"/>
              </a:lnSpc>
              <a:spcBef>
                <a:spcPct val="0"/>
              </a:spcBef>
              <a:spcAft>
                <a:spcPct val="0"/>
              </a:spcAft>
              <a:buClrTx/>
              <a:buSzTx/>
              <a:tabLst/>
            </a:pPr>
            <a:r>
              <a:rPr lang="en-US" dirty="0"/>
              <a:t>These findings highlight the need to address work stress and provide support for financial, family, health, and relationship challenges</a:t>
            </a:r>
          </a:p>
        </p:txBody>
      </p:sp>
      <p:pic>
        <p:nvPicPr>
          <p:cNvPr id="10" name="Picture 9">
            <a:extLst>
              <a:ext uri="{FF2B5EF4-FFF2-40B4-BE49-F238E27FC236}">
                <a16:creationId xmlns:a16="http://schemas.microsoft.com/office/drawing/2014/main" id="{5C8E5AE3-6ABD-4DB7-BF42-D618689F1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362" y="2024819"/>
            <a:ext cx="4313170" cy="3041917"/>
          </a:xfrm>
          <a:prstGeom prst="rect">
            <a:avLst/>
          </a:prstGeom>
        </p:spPr>
      </p:pic>
    </p:spTree>
    <p:extLst>
      <p:ext uri="{BB962C8B-B14F-4D97-AF65-F5344CB8AC3E}">
        <p14:creationId xmlns:p14="http://schemas.microsoft.com/office/powerpoint/2010/main" val="2727625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8175813" cy="646331"/>
          </a:xfrm>
          <a:prstGeom prst="rect">
            <a:avLst/>
          </a:prstGeom>
          <a:noFill/>
        </p:spPr>
        <p:txBody>
          <a:bodyPr wrap="square" rtlCol="0">
            <a:spAutoFit/>
          </a:bodyPr>
          <a:lstStyle/>
          <a:p>
            <a:r>
              <a:rPr lang="en-US" sz="3600" b="1" dirty="0"/>
              <a:t>PHYSICAL SYMPTOMS DISTRIBUTION</a:t>
            </a:r>
          </a:p>
        </p:txBody>
      </p:sp>
      <p:sp>
        <p:nvSpPr>
          <p:cNvPr id="6" name="TextBox 5">
            <a:extLst>
              <a:ext uri="{FF2B5EF4-FFF2-40B4-BE49-F238E27FC236}">
                <a16:creationId xmlns:a16="http://schemas.microsoft.com/office/drawing/2014/main" id="{28A2CFCD-3A79-46FC-B64D-6DDF692E8F1A}"/>
              </a:ext>
            </a:extLst>
          </p:cNvPr>
          <p:cNvSpPr txBox="1"/>
          <p:nvPr/>
        </p:nvSpPr>
        <p:spPr>
          <a:xfrm>
            <a:off x="267146" y="2022928"/>
            <a:ext cx="5665696" cy="295786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The chart shows that fatigue (1,254 employees) and back pain (1,172 employees) are the most reported symptoms, likely linked to work posture or stress. </a:t>
            </a:r>
          </a:p>
          <a:p>
            <a:pPr marL="0" marR="0" lvl="0" indent="0" algn="l" defTabSz="914400" rtl="0" eaLnBrk="0" fontAlgn="base" latinLnBrk="0" hangingPunct="0">
              <a:lnSpc>
                <a:spcPct val="150000"/>
              </a:lnSpc>
              <a:spcBef>
                <a:spcPct val="0"/>
              </a:spcBef>
              <a:spcAft>
                <a:spcPct val="0"/>
              </a:spcAft>
              <a:buClrTx/>
              <a:buSzTx/>
              <a:tabLst/>
            </a:pPr>
            <a:r>
              <a:rPr lang="en-US" dirty="0"/>
              <a:t>Insomnia, headaches, and high blood pressure also affect 947, 809, and 676 employees, respectively significantly impacting employee well-being, and contributing to higher stress levels.</a:t>
            </a:r>
          </a:p>
        </p:txBody>
      </p:sp>
      <p:pic>
        <p:nvPicPr>
          <p:cNvPr id="7" name="Picture 6">
            <a:extLst>
              <a:ext uri="{FF2B5EF4-FFF2-40B4-BE49-F238E27FC236}">
                <a16:creationId xmlns:a16="http://schemas.microsoft.com/office/drawing/2014/main" id="{9C4E9D76-EA50-43C7-B3AB-937CB9F25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670" y="2021417"/>
            <a:ext cx="4377861" cy="3045312"/>
          </a:xfrm>
          <a:prstGeom prst="rect">
            <a:avLst/>
          </a:prstGeom>
        </p:spPr>
      </p:pic>
    </p:spTree>
    <p:extLst>
      <p:ext uri="{BB962C8B-B14F-4D97-AF65-F5344CB8AC3E}">
        <p14:creationId xmlns:p14="http://schemas.microsoft.com/office/powerpoint/2010/main" val="1146919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A2CFCD-3A79-46FC-B64D-6DDF692E8F1A}"/>
              </a:ext>
            </a:extLst>
          </p:cNvPr>
          <p:cNvSpPr txBox="1"/>
          <p:nvPr/>
        </p:nvSpPr>
        <p:spPr>
          <a:xfrm>
            <a:off x="215152" y="1950069"/>
            <a:ext cx="6088829" cy="295786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The bar chart shows that anxiety, depression, irritability, and mood swings are the most common emotional complaints among employees, which may stem from factors like lack of social support, financial struggles, poor sleep, and other stressors. </a:t>
            </a:r>
          </a:p>
          <a:p>
            <a:pPr marL="0" marR="0" lvl="0" indent="0" algn="l" defTabSz="914400" rtl="0" eaLnBrk="0" fontAlgn="base" latinLnBrk="0" hangingPunct="0">
              <a:lnSpc>
                <a:spcPct val="150000"/>
              </a:lnSpc>
              <a:spcBef>
                <a:spcPct val="0"/>
              </a:spcBef>
              <a:spcAft>
                <a:spcPct val="0"/>
              </a:spcAft>
              <a:buClrTx/>
              <a:buSzTx/>
              <a:tabLst/>
            </a:pPr>
            <a:r>
              <a:rPr lang="en-US" dirty="0"/>
              <a:t>Emotional discomfort significantly contributes to rising stress levels in the workplace.</a:t>
            </a:r>
          </a:p>
        </p:txBody>
      </p:sp>
      <p:pic>
        <p:nvPicPr>
          <p:cNvPr id="7" name="Picture 6">
            <a:extLst>
              <a:ext uri="{FF2B5EF4-FFF2-40B4-BE49-F238E27FC236}">
                <a16:creationId xmlns:a16="http://schemas.microsoft.com/office/drawing/2014/main" id="{DBB0F0EF-C8C4-4AD5-8635-F68C3CFA4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473" y="1804371"/>
            <a:ext cx="4883059" cy="3964488"/>
          </a:xfrm>
          <a:prstGeom prst="rect">
            <a:avLst/>
          </a:prstGeom>
        </p:spPr>
      </p:pic>
      <p:sp>
        <p:nvSpPr>
          <p:cNvPr id="8" name="TextBox 7">
            <a:extLst>
              <a:ext uri="{FF2B5EF4-FFF2-40B4-BE49-F238E27FC236}">
                <a16:creationId xmlns:a16="http://schemas.microsoft.com/office/drawing/2014/main" id="{6B42BE09-6912-419C-B71A-4297BC231352}"/>
              </a:ext>
            </a:extLst>
          </p:cNvPr>
          <p:cNvSpPr txBox="1"/>
          <p:nvPr/>
        </p:nvSpPr>
        <p:spPr>
          <a:xfrm>
            <a:off x="215152" y="283805"/>
            <a:ext cx="8175813" cy="646331"/>
          </a:xfrm>
          <a:prstGeom prst="rect">
            <a:avLst/>
          </a:prstGeom>
          <a:noFill/>
        </p:spPr>
        <p:txBody>
          <a:bodyPr wrap="square" rtlCol="0">
            <a:spAutoFit/>
          </a:bodyPr>
          <a:lstStyle/>
          <a:p>
            <a:r>
              <a:rPr lang="en-US" sz="3600" b="1" dirty="0"/>
              <a:t>EMOTIONAL SYMPTOMS DISTRIBUTION</a:t>
            </a:r>
          </a:p>
        </p:txBody>
      </p:sp>
    </p:spTree>
    <p:extLst>
      <p:ext uri="{BB962C8B-B14F-4D97-AF65-F5344CB8AC3E}">
        <p14:creationId xmlns:p14="http://schemas.microsoft.com/office/powerpoint/2010/main" val="183894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A2CFCD-3A79-46FC-B64D-6DDF692E8F1A}"/>
              </a:ext>
            </a:extLst>
          </p:cNvPr>
          <p:cNvSpPr txBox="1"/>
          <p:nvPr/>
        </p:nvSpPr>
        <p:spPr>
          <a:xfrm>
            <a:off x="215152" y="1610471"/>
            <a:ext cx="5357309" cy="4204356"/>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Cortisol is a stress hormone that helps the body function, but too much for a long time can be harmful. The average cortisol level is 15.54, with the highest in June (15.75) and the lowest in January (15.31). </a:t>
            </a:r>
          </a:p>
          <a:p>
            <a:pPr marL="0" marR="0" lvl="0" indent="0" algn="l" defTabSz="914400" rtl="0" eaLnBrk="0" fontAlgn="base" latinLnBrk="0" hangingPunct="0">
              <a:lnSpc>
                <a:spcPct val="150000"/>
              </a:lnSpc>
              <a:spcBef>
                <a:spcPct val="0"/>
              </a:spcBef>
              <a:spcAft>
                <a:spcPct val="0"/>
              </a:spcAft>
              <a:buClrTx/>
              <a:buSzTx/>
              <a:tabLst/>
            </a:pPr>
            <a:r>
              <a:rPr lang="en-US" dirty="0"/>
              <a:t>Stress levels slightly rose from February to June, showing that stress builds up over time. </a:t>
            </a:r>
          </a:p>
          <a:p>
            <a:pPr marL="0" marR="0" lvl="0" indent="0" algn="l" defTabSz="914400" rtl="0" eaLnBrk="0" fontAlgn="base" latinLnBrk="0" hangingPunct="0">
              <a:lnSpc>
                <a:spcPct val="150000"/>
              </a:lnSpc>
              <a:spcBef>
                <a:spcPct val="0"/>
              </a:spcBef>
              <a:spcAft>
                <a:spcPct val="0"/>
              </a:spcAft>
              <a:buClrTx/>
              <a:buSzTx/>
              <a:tabLst/>
            </a:pPr>
            <a:endParaRPr lang="en-US" dirty="0"/>
          </a:p>
          <a:p>
            <a:pPr marL="0" marR="0" lvl="0" indent="0" algn="l" defTabSz="914400" rtl="0" eaLnBrk="0" fontAlgn="base" latinLnBrk="0" hangingPunct="0">
              <a:lnSpc>
                <a:spcPct val="150000"/>
              </a:lnSpc>
              <a:spcBef>
                <a:spcPct val="0"/>
              </a:spcBef>
              <a:spcAft>
                <a:spcPct val="0"/>
              </a:spcAft>
              <a:buClrTx/>
              <a:buSzTx/>
              <a:tabLst/>
            </a:pPr>
            <a:r>
              <a:rPr lang="en-US" dirty="0"/>
              <a:t>Tracking cortisol levels helps identify when employees feel the most stressed so support can be given at the right time.</a:t>
            </a:r>
          </a:p>
        </p:txBody>
      </p:sp>
      <p:sp>
        <p:nvSpPr>
          <p:cNvPr id="8" name="TextBox 7">
            <a:extLst>
              <a:ext uri="{FF2B5EF4-FFF2-40B4-BE49-F238E27FC236}">
                <a16:creationId xmlns:a16="http://schemas.microsoft.com/office/drawing/2014/main" id="{6B42BE09-6912-419C-B71A-4297BC231352}"/>
              </a:ext>
            </a:extLst>
          </p:cNvPr>
          <p:cNvSpPr txBox="1"/>
          <p:nvPr/>
        </p:nvSpPr>
        <p:spPr>
          <a:xfrm>
            <a:off x="215153" y="283805"/>
            <a:ext cx="4776396" cy="646331"/>
          </a:xfrm>
          <a:prstGeom prst="rect">
            <a:avLst/>
          </a:prstGeom>
          <a:noFill/>
        </p:spPr>
        <p:txBody>
          <a:bodyPr wrap="square" rtlCol="0">
            <a:spAutoFit/>
          </a:bodyPr>
          <a:lstStyle/>
          <a:p>
            <a:r>
              <a:rPr lang="en-US" sz="3600" b="1" dirty="0"/>
              <a:t>CORTISOL LEVEL TREND</a:t>
            </a:r>
          </a:p>
        </p:txBody>
      </p:sp>
      <p:pic>
        <p:nvPicPr>
          <p:cNvPr id="3" name="Picture 2">
            <a:extLst>
              <a:ext uri="{FF2B5EF4-FFF2-40B4-BE49-F238E27FC236}">
                <a16:creationId xmlns:a16="http://schemas.microsoft.com/office/drawing/2014/main" id="{8E689739-BBA5-4A4D-BA5D-A5C4B7F56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1600" y="1832025"/>
            <a:ext cx="3820058" cy="3075905"/>
          </a:xfrm>
          <a:prstGeom prst="rect">
            <a:avLst/>
          </a:prstGeom>
        </p:spPr>
      </p:pic>
    </p:spTree>
    <p:extLst>
      <p:ext uri="{BB962C8B-B14F-4D97-AF65-F5344CB8AC3E}">
        <p14:creationId xmlns:p14="http://schemas.microsoft.com/office/powerpoint/2010/main" val="918916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A2CFCD-3A79-46FC-B64D-6DDF692E8F1A}"/>
              </a:ext>
            </a:extLst>
          </p:cNvPr>
          <p:cNvSpPr txBox="1"/>
          <p:nvPr/>
        </p:nvSpPr>
        <p:spPr>
          <a:xfrm>
            <a:off x="215152" y="1514712"/>
            <a:ext cx="5880848" cy="423556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The column chart shows Younger and adult employees have the highest stress levels (1.36) due to career, family, and societal pressures. </a:t>
            </a:r>
          </a:p>
          <a:p>
            <a:pPr marL="0" marR="0" lvl="0" indent="0" algn="l" defTabSz="914400" rtl="0" eaLnBrk="0" fontAlgn="base" latinLnBrk="0" hangingPunct="0">
              <a:lnSpc>
                <a:spcPct val="150000"/>
              </a:lnSpc>
              <a:spcBef>
                <a:spcPct val="0"/>
              </a:spcBef>
              <a:spcAft>
                <a:spcPct val="0"/>
              </a:spcAft>
              <a:buClrTx/>
              <a:buSzTx/>
              <a:tabLst/>
            </a:pPr>
            <a:r>
              <a:rPr lang="en-US" dirty="0"/>
              <a:t>The aged group has slightly lower stress (1.34), possibly because they have fewer work-related challenges, and the old group has the lowest stress (1.33), likely due to fewer responsibilities and a more relaxed life. </a:t>
            </a:r>
          </a:p>
          <a:p>
            <a:pPr marL="0" marR="0" lvl="0" indent="0" algn="l" defTabSz="914400" rtl="0" eaLnBrk="0" fontAlgn="base" latinLnBrk="0" hangingPunct="0">
              <a:lnSpc>
                <a:spcPct val="150000"/>
              </a:lnSpc>
              <a:spcBef>
                <a:spcPct val="0"/>
              </a:spcBef>
              <a:spcAft>
                <a:spcPct val="0"/>
              </a:spcAft>
              <a:buClrTx/>
              <a:buSzTx/>
              <a:tabLst/>
            </a:pPr>
            <a:endParaRPr lang="en-US" dirty="0"/>
          </a:p>
          <a:p>
            <a:pPr marL="0" marR="0" lvl="0" indent="0" algn="l" defTabSz="914400" rtl="0" eaLnBrk="0" fontAlgn="base" latinLnBrk="0" hangingPunct="0">
              <a:lnSpc>
                <a:spcPct val="150000"/>
              </a:lnSpc>
              <a:spcBef>
                <a:spcPct val="0"/>
              </a:spcBef>
              <a:spcAft>
                <a:spcPct val="0"/>
              </a:spcAft>
              <a:buClrTx/>
              <a:buSzTx/>
              <a:tabLst/>
            </a:pPr>
            <a:r>
              <a:rPr lang="en-US" dirty="0"/>
              <a:t>Since younger employees experience more stress, they may need extra support to help them manage it better.</a:t>
            </a:r>
          </a:p>
        </p:txBody>
      </p:sp>
      <p:sp>
        <p:nvSpPr>
          <p:cNvPr id="8" name="TextBox 7">
            <a:extLst>
              <a:ext uri="{FF2B5EF4-FFF2-40B4-BE49-F238E27FC236}">
                <a16:creationId xmlns:a16="http://schemas.microsoft.com/office/drawing/2014/main" id="{6B42BE09-6912-419C-B71A-4297BC231352}"/>
              </a:ext>
            </a:extLst>
          </p:cNvPr>
          <p:cNvSpPr txBox="1"/>
          <p:nvPr/>
        </p:nvSpPr>
        <p:spPr>
          <a:xfrm>
            <a:off x="215153" y="283805"/>
            <a:ext cx="5880848" cy="646331"/>
          </a:xfrm>
          <a:prstGeom prst="rect">
            <a:avLst/>
          </a:prstGeom>
          <a:noFill/>
        </p:spPr>
        <p:txBody>
          <a:bodyPr wrap="square" rtlCol="0">
            <a:spAutoFit/>
          </a:bodyPr>
          <a:lstStyle/>
          <a:p>
            <a:r>
              <a:rPr lang="en-US" sz="3600" b="1" dirty="0"/>
              <a:t>AGE GROUP BY STRESS LEVEL</a:t>
            </a:r>
          </a:p>
        </p:txBody>
      </p:sp>
      <p:pic>
        <p:nvPicPr>
          <p:cNvPr id="3" name="Picture 2">
            <a:extLst>
              <a:ext uri="{FF2B5EF4-FFF2-40B4-BE49-F238E27FC236}">
                <a16:creationId xmlns:a16="http://schemas.microsoft.com/office/drawing/2014/main" id="{BC58AC8A-61DC-4806-AAEF-373DACB1B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7811" y="1950069"/>
            <a:ext cx="3972479" cy="2957860"/>
          </a:xfrm>
          <a:prstGeom prst="rect">
            <a:avLst/>
          </a:prstGeom>
        </p:spPr>
      </p:pic>
    </p:spTree>
    <p:extLst>
      <p:ext uri="{BB962C8B-B14F-4D97-AF65-F5344CB8AC3E}">
        <p14:creationId xmlns:p14="http://schemas.microsoft.com/office/powerpoint/2010/main" val="429096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A2CFCD-3A79-46FC-B64D-6DDF692E8F1A}"/>
              </a:ext>
            </a:extLst>
          </p:cNvPr>
          <p:cNvSpPr txBox="1"/>
          <p:nvPr/>
        </p:nvSpPr>
        <p:spPr>
          <a:xfrm>
            <a:off x="215152" y="1445068"/>
            <a:ext cx="5443370" cy="3373359"/>
          </a:xfrm>
          <a:prstGeom prst="rect">
            <a:avLst/>
          </a:prstGeom>
          <a:noFill/>
        </p:spPr>
        <p:txBody>
          <a:bodyPr wrap="square" rtlCol="0">
            <a:spAutoFit/>
          </a:bodyPr>
          <a:lstStyle/>
          <a:p>
            <a:pPr>
              <a:lnSpc>
                <a:spcPct val="150000"/>
              </a:lnSpc>
            </a:pPr>
            <a:endParaRPr lang="en-US" dirty="0"/>
          </a:p>
          <a:p>
            <a:pPr>
              <a:lnSpc>
                <a:spcPct val="150000"/>
              </a:lnSpc>
            </a:pPr>
            <a:r>
              <a:rPr lang="en-US" dirty="0"/>
              <a:t>Stress levels for males (1.35) and females (1.36) are almost the same, showing that both experience similar stress levels.</a:t>
            </a:r>
          </a:p>
          <a:p>
            <a:pPr>
              <a:lnSpc>
                <a:spcPct val="150000"/>
              </a:lnSpc>
            </a:pPr>
            <a:endParaRPr lang="en-US" dirty="0"/>
          </a:p>
          <a:p>
            <a:pPr>
              <a:lnSpc>
                <a:spcPct val="150000"/>
              </a:lnSpc>
            </a:pPr>
            <a:r>
              <a:rPr lang="en-US" dirty="0"/>
              <a:t>However, the causes of stress might be different for each gender. A balanced approach can help everyone manage stress better</a:t>
            </a:r>
          </a:p>
        </p:txBody>
      </p:sp>
      <p:sp>
        <p:nvSpPr>
          <p:cNvPr id="8" name="TextBox 7">
            <a:extLst>
              <a:ext uri="{FF2B5EF4-FFF2-40B4-BE49-F238E27FC236}">
                <a16:creationId xmlns:a16="http://schemas.microsoft.com/office/drawing/2014/main" id="{6B42BE09-6912-419C-B71A-4297BC231352}"/>
              </a:ext>
            </a:extLst>
          </p:cNvPr>
          <p:cNvSpPr txBox="1"/>
          <p:nvPr/>
        </p:nvSpPr>
        <p:spPr>
          <a:xfrm>
            <a:off x="215152" y="283805"/>
            <a:ext cx="8175813" cy="646331"/>
          </a:xfrm>
          <a:prstGeom prst="rect">
            <a:avLst/>
          </a:prstGeom>
          <a:noFill/>
        </p:spPr>
        <p:txBody>
          <a:bodyPr wrap="square" rtlCol="0">
            <a:spAutoFit/>
          </a:bodyPr>
          <a:lstStyle/>
          <a:p>
            <a:r>
              <a:rPr lang="en-US" sz="3600" b="1" dirty="0"/>
              <a:t>GENDER BY STRESS LEVEL</a:t>
            </a:r>
          </a:p>
        </p:txBody>
      </p:sp>
      <p:pic>
        <p:nvPicPr>
          <p:cNvPr id="3" name="Picture 2">
            <a:extLst>
              <a:ext uri="{FF2B5EF4-FFF2-40B4-BE49-F238E27FC236}">
                <a16:creationId xmlns:a16="http://schemas.microsoft.com/office/drawing/2014/main" id="{F3A1CD5B-6A93-419C-8593-C1F0BD53D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451" y="1832343"/>
            <a:ext cx="3980378" cy="3449660"/>
          </a:xfrm>
          <a:prstGeom prst="rect">
            <a:avLst/>
          </a:prstGeom>
        </p:spPr>
      </p:pic>
    </p:spTree>
    <p:extLst>
      <p:ext uri="{BB962C8B-B14F-4D97-AF65-F5344CB8AC3E}">
        <p14:creationId xmlns:p14="http://schemas.microsoft.com/office/powerpoint/2010/main" val="22956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8A9AC4-655A-42C0-AD58-EC7265EA6367}"/>
              </a:ext>
            </a:extLst>
          </p:cNvPr>
          <p:cNvSpPr txBox="1"/>
          <p:nvPr/>
        </p:nvSpPr>
        <p:spPr>
          <a:xfrm>
            <a:off x="408791" y="322731"/>
            <a:ext cx="3431689" cy="646331"/>
          </a:xfrm>
          <a:prstGeom prst="rect">
            <a:avLst/>
          </a:prstGeom>
          <a:noFill/>
        </p:spPr>
        <p:txBody>
          <a:bodyPr wrap="square" rtlCol="0">
            <a:spAutoFit/>
          </a:bodyPr>
          <a:lstStyle/>
          <a:p>
            <a:r>
              <a:rPr lang="en-US" sz="3600" b="1" dirty="0"/>
              <a:t>INTRODUCTION</a:t>
            </a:r>
          </a:p>
        </p:txBody>
      </p:sp>
      <p:cxnSp>
        <p:nvCxnSpPr>
          <p:cNvPr id="4" name="Straight Arrow Connector 3">
            <a:extLst>
              <a:ext uri="{FF2B5EF4-FFF2-40B4-BE49-F238E27FC236}">
                <a16:creationId xmlns:a16="http://schemas.microsoft.com/office/drawing/2014/main" id="{950BB94C-566E-4631-A096-2E5AE3DFA3DE}"/>
              </a:ext>
            </a:extLst>
          </p:cNvPr>
          <p:cNvCxnSpPr>
            <a:cxnSpLocks/>
          </p:cNvCxnSpPr>
          <p:nvPr/>
        </p:nvCxnSpPr>
        <p:spPr>
          <a:xfrm>
            <a:off x="491265" y="1097281"/>
            <a:ext cx="1120946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733CF3E-2AF1-47AC-A1A0-DB0D83918A91}"/>
              </a:ext>
            </a:extLst>
          </p:cNvPr>
          <p:cNvSpPr txBox="1"/>
          <p:nvPr/>
        </p:nvSpPr>
        <p:spPr>
          <a:xfrm>
            <a:off x="408791" y="1859339"/>
            <a:ext cx="5081196" cy="3139321"/>
          </a:xfrm>
          <a:prstGeom prst="rect">
            <a:avLst/>
          </a:prstGeom>
          <a:noFill/>
        </p:spPr>
        <p:txBody>
          <a:bodyPr wrap="square" rtlCol="0">
            <a:spAutoFit/>
          </a:bodyPr>
          <a:lstStyle/>
          <a:p>
            <a:r>
              <a:rPr lang="en-US" dirty="0"/>
              <a:t>Employee stress is a growing concern in today’s demanding work environment, as long hours and heavy workloads affect well-being and productivity.</a:t>
            </a:r>
          </a:p>
          <a:p>
            <a:r>
              <a:rPr lang="en-US" dirty="0"/>
              <a:t> </a:t>
            </a:r>
          </a:p>
          <a:p>
            <a:r>
              <a:rPr lang="en-US" dirty="0"/>
              <a:t>Stress Care Clinic provided a dataset to analyze the causes of workplace stress and find ways to manage it effectively. </a:t>
            </a:r>
          </a:p>
          <a:p>
            <a:endParaRPr lang="en-US" dirty="0"/>
          </a:p>
          <a:p>
            <a:r>
              <a:rPr lang="en-US" dirty="0"/>
              <a:t>This study explores how organizations can use data to create healthier, more supportive workplaces for their employees.</a:t>
            </a:r>
          </a:p>
        </p:txBody>
      </p:sp>
      <p:pic>
        <p:nvPicPr>
          <p:cNvPr id="8" name="Picture 7">
            <a:extLst>
              <a:ext uri="{FF2B5EF4-FFF2-40B4-BE49-F238E27FC236}">
                <a16:creationId xmlns:a16="http://schemas.microsoft.com/office/drawing/2014/main" id="{B463B9FC-9239-427D-B993-0EA3B6E0F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4282" y="1859339"/>
            <a:ext cx="4453664" cy="3345626"/>
          </a:xfrm>
          <a:prstGeom prst="rect">
            <a:avLst/>
          </a:prstGeom>
        </p:spPr>
      </p:pic>
    </p:spTree>
    <p:extLst>
      <p:ext uri="{BB962C8B-B14F-4D97-AF65-F5344CB8AC3E}">
        <p14:creationId xmlns:p14="http://schemas.microsoft.com/office/powerpoint/2010/main" val="4087551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A2CFCD-3A79-46FC-B64D-6DDF692E8F1A}"/>
              </a:ext>
            </a:extLst>
          </p:cNvPr>
          <p:cNvSpPr txBox="1"/>
          <p:nvPr/>
        </p:nvSpPr>
        <p:spPr>
          <a:xfrm>
            <a:off x="215152" y="1659612"/>
            <a:ext cx="6088829" cy="3234860"/>
          </a:xfrm>
          <a:prstGeom prst="rect">
            <a:avLst/>
          </a:prstGeom>
          <a:noFill/>
        </p:spPr>
        <p:txBody>
          <a:bodyPr wrap="square" rtlCol="0">
            <a:spAutoFit/>
          </a:bodyPr>
          <a:lstStyle/>
          <a:p>
            <a:endParaRPr lang="en-US" dirty="0"/>
          </a:p>
          <a:p>
            <a:pPr>
              <a:lnSpc>
                <a:spcPct val="150000"/>
              </a:lnSpc>
            </a:pPr>
            <a:r>
              <a:rPr lang="en-US" dirty="0"/>
              <a:t>The chart shows that people with poor sleep quality have the highest stress levels, while those with good sleep quality have the lowest stress.</a:t>
            </a:r>
          </a:p>
          <a:p>
            <a:pPr>
              <a:lnSpc>
                <a:spcPct val="150000"/>
              </a:lnSpc>
            </a:pPr>
            <a:r>
              <a:rPr lang="en-US" dirty="0"/>
              <a:t>Poor sleep can make it harder to manage stress, creating a cycle of stress and bad sleep. On the other hand, good sleep helps reduce stress and improves overall well-being.</a:t>
            </a:r>
          </a:p>
          <a:p>
            <a:pPr marL="0" marR="0" lvl="0" indent="0" algn="l" defTabSz="914400" rtl="0" eaLnBrk="0" fontAlgn="base" latinLnBrk="0" hangingPunct="0">
              <a:lnSpc>
                <a:spcPct val="150000"/>
              </a:lnSpc>
              <a:spcBef>
                <a:spcPct val="0"/>
              </a:spcBef>
              <a:spcAft>
                <a:spcPct val="0"/>
              </a:spcAft>
              <a:buClrTx/>
              <a:buSzTx/>
              <a:tabLst/>
            </a:pPr>
            <a:r>
              <a:rPr lang="en-US" dirty="0"/>
              <a:t>.</a:t>
            </a:r>
          </a:p>
        </p:txBody>
      </p:sp>
      <p:sp>
        <p:nvSpPr>
          <p:cNvPr id="8" name="TextBox 7">
            <a:extLst>
              <a:ext uri="{FF2B5EF4-FFF2-40B4-BE49-F238E27FC236}">
                <a16:creationId xmlns:a16="http://schemas.microsoft.com/office/drawing/2014/main" id="{6B42BE09-6912-419C-B71A-4297BC231352}"/>
              </a:ext>
            </a:extLst>
          </p:cNvPr>
          <p:cNvSpPr txBox="1"/>
          <p:nvPr/>
        </p:nvSpPr>
        <p:spPr>
          <a:xfrm>
            <a:off x="215152" y="283805"/>
            <a:ext cx="6411559" cy="646331"/>
          </a:xfrm>
          <a:prstGeom prst="rect">
            <a:avLst/>
          </a:prstGeom>
          <a:noFill/>
        </p:spPr>
        <p:txBody>
          <a:bodyPr wrap="square" rtlCol="0">
            <a:spAutoFit/>
          </a:bodyPr>
          <a:lstStyle/>
          <a:p>
            <a:r>
              <a:rPr lang="en-US" sz="3600" b="1" dirty="0"/>
              <a:t>SLEEP QUALITY BY STRESS LEVEL</a:t>
            </a:r>
          </a:p>
        </p:txBody>
      </p:sp>
      <p:pic>
        <p:nvPicPr>
          <p:cNvPr id="3" name="Picture 2">
            <a:extLst>
              <a:ext uri="{FF2B5EF4-FFF2-40B4-BE49-F238E27FC236}">
                <a16:creationId xmlns:a16="http://schemas.microsoft.com/office/drawing/2014/main" id="{4829F164-45E2-48CA-AFEC-2BFB0D56A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175" y="1752266"/>
            <a:ext cx="3969411" cy="3353468"/>
          </a:xfrm>
          <a:prstGeom prst="rect">
            <a:avLst/>
          </a:prstGeom>
        </p:spPr>
      </p:pic>
    </p:spTree>
    <p:extLst>
      <p:ext uri="{BB962C8B-B14F-4D97-AF65-F5344CB8AC3E}">
        <p14:creationId xmlns:p14="http://schemas.microsoft.com/office/powerpoint/2010/main" val="3217237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A2CFCD-3A79-46FC-B64D-6DDF692E8F1A}"/>
              </a:ext>
            </a:extLst>
          </p:cNvPr>
          <p:cNvSpPr txBox="1"/>
          <p:nvPr/>
        </p:nvSpPr>
        <p:spPr>
          <a:xfrm>
            <a:off x="215152" y="1950069"/>
            <a:ext cx="4690335" cy="295786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Employees have high stress at 8 am, likely due to morning routines, at 12 pm from workload pressures, and again at 5–6 pm with end-of-day tasks. </a:t>
            </a:r>
          </a:p>
          <a:p>
            <a:pPr marL="0" marR="0" lvl="0" indent="0" algn="l" defTabSz="914400" rtl="0" eaLnBrk="0" fontAlgn="base" latinLnBrk="0" hangingPunct="0">
              <a:lnSpc>
                <a:spcPct val="150000"/>
              </a:lnSpc>
              <a:spcBef>
                <a:spcPct val="0"/>
              </a:spcBef>
              <a:spcAft>
                <a:spcPct val="0"/>
              </a:spcAft>
              <a:buClrTx/>
              <a:buSzTx/>
              <a:tabLst/>
            </a:pPr>
            <a:r>
              <a:rPr lang="en-US" dirty="0"/>
              <a:t>Understanding these times can help target support to reduce stress during these peak moments.</a:t>
            </a:r>
          </a:p>
        </p:txBody>
      </p:sp>
      <p:sp>
        <p:nvSpPr>
          <p:cNvPr id="8" name="TextBox 7">
            <a:extLst>
              <a:ext uri="{FF2B5EF4-FFF2-40B4-BE49-F238E27FC236}">
                <a16:creationId xmlns:a16="http://schemas.microsoft.com/office/drawing/2014/main" id="{6B42BE09-6912-419C-B71A-4297BC231352}"/>
              </a:ext>
            </a:extLst>
          </p:cNvPr>
          <p:cNvSpPr txBox="1"/>
          <p:nvPr/>
        </p:nvSpPr>
        <p:spPr>
          <a:xfrm>
            <a:off x="215153" y="283805"/>
            <a:ext cx="5529432" cy="646331"/>
          </a:xfrm>
          <a:prstGeom prst="rect">
            <a:avLst/>
          </a:prstGeom>
          <a:noFill/>
        </p:spPr>
        <p:txBody>
          <a:bodyPr wrap="square" rtlCol="0">
            <a:spAutoFit/>
          </a:bodyPr>
          <a:lstStyle/>
          <a:p>
            <a:r>
              <a:rPr lang="en-US" sz="3600" b="1" dirty="0"/>
              <a:t>TEST TIME BY STRESS LEVEL</a:t>
            </a:r>
          </a:p>
        </p:txBody>
      </p:sp>
      <p:pic>
        <p:nvPicPr>
          <p:cNvPr id="3" name="Picture 2">
            <a:extLst>
              <a:ext uri="{FF2B5EF4-FFF2-40B4-BE49-F238E27FC236}">
                <a16:creationId xmlns:a16="http://schemas.microsoft.com/office/drawing/2014/main" id="{938A35D7-8B6F-44C3-91A8-6E829EB90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491" y="1782352"/>
            <a:ext cx="5930026" cy="3135937"/>
          </a:xfrm>
          <a:prstGeom prst="rect">
            <a:avLst/>
          </a:prstGeom>
        </p:spPr>
      </p:pic>
    </p:spTree>
    <p:extLst>
      <p:ext uri="{BB962C8B-B14F-4D97-AF65-F5344CB8AC3E}">
        <p14:creationId xmlns:p14="http://schemas.microsoft.com/office/powerpoint/2010/main" val="1054683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8175813" cy="646331"/>
          </a:xfrm>
          <a:prstGeom prst="rect">
            <a:avLst/>
          </a:prstGeom>
          <a:noFill/>
        </p:spPr>
        <p:txBody>
          <a:bodyPr wrap="square" rtlCol="0">
            <a:spAutoFit/>
          </a:bodyPr>
          <a:lstStyle/>
          <a:p>
            <a:r>
              <a:rPr lang="en-US" sz="3600" b="1" dirty="0"/>
              <a:t>PHYSICAL SYMPTOMS BY STRESS LEVEL</a:t>
            </a:r>
          </a:p>
        </p:txBody>
      </p:sp>
      <p:sp>
        <p:nvSpPr>
          <p:cNvPr id="6" name="TextBox 5">
            <a:extLst>
              <a:ext uri="{FF2B5EF4-FFF2-40B4-BE49-F238E27FC236}">
                <a16:creationId xmlns:a16="http://schemas.microsoft.com/office/drawing/2014/main" id="{28A2CFCD-3A79-46FC-B64D-6DDF692E8F1A}"/>
              </a:ext>
            </a:extLst>
          </p:cNvPr>
          <p:cNvSpPr txBox="1"/>
          <p:nvPr/>
        </p:nvSpPr>
        <p:spPr>
          <a:xfrm>
            <a:off x="290456" y="1742320"/>
            <a:ext cx="5292764" cy="378885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Employees showing symptoms like stomach age, shortness of breath, and insomnia are likely under high stress, which could affect their health and performance if not addressed. Headache and fatigue are also stress-related and should be monitored closely. </a:t>
            </a:r>
          </a:p>
          <a:p>
            <a:pPr marL="0" marR="0" lvl="0" indent="0" algn="l" defTabSz="914400" rtl="0" eaLnBrk="0" fontAlgn="base" latinLnBrk="0" hangingPunct="0">
              <a:lnSpc>
                <a:spcPct val="150000"/>
              </a:lnSpc>
              <a:spcBef>
                <a:spcPct val="0"/>
              </a:spcBef>
              <a:spcAft>
                <a:spcPct val="0"/>
              </a:spcAft>
              <a:buClrTx/>
              <a:buSzTx/>
              <a:tabLst/>
            </a:pPr>
            <a:r>
              <a:rPr lang="en-US" dirty="0"/>
              <a:t>Early signs like back pain or loss of appetite may indicate moderate stress, and taking action early can prevent it from worsening.</a:t>
            </a:r>
          </a:p>
        </p:txBody>
      </p:sp>
      <p:pic>
        <p:nvPicPr>
          <p:cNvPr id="7" name="Picture 6">
            <a:extLst>
              <a:ext uri="{FF2B5EF4-FFF2-40B4-BE49-F238E27FC236}">
                <a16:creationId xmlns:a16="http://schemas.microsoft.com/office/drawing/2014/main" id="{D3C4853B-44E1-4E58-83E4-E7C694C67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699" y="1852326"/>
            <a:ext cx="4403833" cy="2999371"/>
          </a:xfrm>
          <a:prstGeom prst="rect">
            <a:avLst/>
          </a:prstGeom>
        </p:spPr>
      </p:pic>
    </p:spTree>
    <p:extLst>
      <p:ext uri="{BB962C8B-B14F-4D97-AF65-F5344CB8AC3E}">
        <p14:creationId xmlns:p14="http://schemas.microsoft.com/office/powerpoint/2010/main" val="2381153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8175813" cy="646331"/>
          </a:xfrm>
          <a:prstGeom prst="rect">
            <a:avLst/>
          </a:prstGeom>
          <a:noFill/>
        </p:spPr>
        <p:txBody>
          <a:bodyPr wrap="square" rtlCol="0">
            <a:spAutoFit/>
          </a:bodyPr>
          <a:lstStyle/>
          <a:p>
            <a:r>
              <a:rPr lang="en-US" sz="3600" b="1" dirty="0"/>
              <a:t>EMOTIONAL SYMPTOMS BY STRESS LEVEL</a:t>
            </a:r>
          </a:p>
        </p:txBody>
      </p:sp>
      <p:sp>
        <p:nvSpPr>
          <p:cNvPr id="6" name="TextBox 5">
            <a:extLst>
              <a:ext uri="{FF2B5EF4-FFF2-40B4-BE49-F238E27FC236}">
                <a16:creationId xmlns:a16="http://schemas.microsoft.com/office/drawing/2014/main" id="{28A2CFCD-3A79-46FC-B64D-6DDF692E8F1A}"/>
              </a:ext>
            </a:extLst>
          </p:cNvPr>
          <p:cNvSpPr txBox="1"/>
          <p:nvPr/>
        </p:nvSpPr>
        <p:spPr>
          <a:xfrm>
            <a:off x="290456" y="1742320"/>
            <a:ext cx="5292764" cy="378885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Fear, loneliness, and mood swings are closely linked to high stress and indicate that employees might need immediate support. Anxiety, irritability, and depression show ongoing emotional challenges that could worsen if not addressed. </a:t>
            </a:r>
          </a:p>
          <a:p>
            <a:pPr marL="0" marR="0" lvl="0" indent="0" algn="l" defTabSz="914400" rtl="0" eaLnBrk="0" fontAlgn="base" latinLnBrk="0" hangingPunct="0">
              <a:lnSpc>
                <a:spcPct val="150000"/>
              </a:lnSpc>
              <a:spcBef>
                <a:spcPct val="0"/>
              </a:spcBef>
              <a:spcAft>
                <a:spcPct val="0"/>
              </a:spcAft>
              <a:buClrTx/>
              <a:buSzTx/>
              <a:tabLst/>
            </a:pPr>
            <a:r>
              <a:rPr lang="en-US" dirty="0"/>
              <a:t>Anger and general stress are less strongly tied to stress but still need monitoring. Supporting employees with these symptoms can improve their well-being and prevent issues from escalating.</a:t>
            </a:r>
          </a:p>
        </p:txBody>
      </p:sp>
      <p:pic>
        <p:nvPicPr>
          <p:cNvPr id="3" name="Picture 2">
            <a:extLst>
              <a:ext uri="{FF2B5EF4-FFF2-40B4-BE49-F238E27FC236}">
                <a16:creationId xmlns:a16="http://schemas.microsoft.com/office/drawing/2014/main" id="{0DDF3A3A-EEAE-452B-B77F-7846E58D7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117" y="2031869"/>
            <a:ext cx="4176415" cy="3209759"/>
          </a:xfrm>
          <a:prstGeom prst="rect">
            <a:avLst/>
          </a:prstGeom>
        </p:spPr>
      </p:pic>
    </p:spTree>
    <p:extLst>
      <p:ext uri="{BB962C8B-B14F-4D97-AF65-F5344CB8AC3E}">
        <p14:creationId xmlns:p14="http://schemas.microsoft.com/office/powerpoint/2010/main" val="692365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8175813" cy="646331"/>
          </a:xfrm>
          <a:prstGeom prst="rect">
            <a:avLst/>
          </a:prstGeom>
          <a:noFill/>
        </p:spPr>
        <p:txBody>
          <a:bodyPr wrap="square" rtlCol="0">
            <a:spAutoFit/>
          </a:bodyPr>
          <a:lstStyle/>
          <a:p>
            <a:r>
              <a:rPr lang="en-US" sz="3600" b="1" dirty="0"/>
              <a:t>COPING MECHANISM BY STRESS PERIOD</a:t>
            </a:r>
          </a:p>
        </p:txBody>
      </p:sp>
      <p:sp>
        <p:nvSpPr>
          <p:cNvPr id="6" name="TextBox 5">
            <a:extLst>
              <a:ext uri="{FF2B5EF4-FFF2-40B4-BE49-F238E27FC236}">
                <a16:creationId xmlns:a16="http://schemas.microsoft.com/office/drawing/2014/main" id="{28A2CFCD-3A79-46FC-B64D-6DDF692E8F1A}"/>
              </a:ext>
            </a:extLst>
          </p:cNvPr>
          <p:cNvSpPr txBox="1"/>
          <p:nvPr/>
        </p:nvSpPr>
        <p:spPr>
          <a:xfrm>
            <a:off x="215152" y="1564505"/>
            <a:ext cx="5526263" cy="4204356"/>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lang="en-US" dirty="0"/>
              <a:t>This approach highlights how different coping mechanisms affect stress duration.</a:t>
            </a:r>
            <a:r>
              <a:rPr kumimoji="0" lang="en-US" altLang="en-US" sz="18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tabLst/>
            </a:pPr>
            <a:r>
              <a:rPr lang="en-US" dirty="0"/>
              <a:t>Different coping methods help with stress depending on how strong or long it lasts. </a:t>
            </a:r>
          </a:p>
          <a:p>
            <a:pPr marL="0" marR="0" lvl="0" indent="0" algn="l" defTabSz="914400" rtl="0" eaLnBrk="0" fontAlgn="base" latinLnBrk="0" hangingPunct="0">
              <a:lnSpc>
                <a:spcPct val="150000"/>
              </a:lnSpc>
              <a:spcBef>
                <a:spcPct val="0"/>
              </a:spcBef>
              <a:spcAft>
                <a:spcPct val="0"/>
              </a:spcAft>
              <a:buClrTx/>
              <a:buSzTx/>
              <a:tabLst/>
            </a:pPr>
            <a:endParaRPr lang="en-US" dirty="0"/>
          </a:p>
          <a:p>
            <a:pPr marL="0" marR="0" lvl="0" indent="0" algn="l" defTabSz="914400" rtl="0" eaLnBrk="0" fontAlgn="base" latinLnBrk="0" hangingPunct="0">
              <a:lnSpc>
                <a:spcPct val="150000"/>
              </a:lnSpc>
              <a:spcBef>
                <a:spcPct val="0"/>
              </a:spcBef>
              <a:spcAft>
                <a:spcPct val="0"/>
              </a:spcAft>
              <a:buClrTx/>
              <a:buSzTx/>
              <a:tabLst/>
            </a:pPr>
            <a:r>
              <a:rPr lang="en-US" dirty="0"/>
              <a:t>For extreme stress, activities like art, therapy, and meditation work well, while short-term stress is often managed with walking, reading, or talking to family. Exercise, food, and music are helpful for both moderate and long-term stress.</a:t>
            </a:r>
          </a:p>
        </p:txBody>
      </p:sp>
      <p:pic>
        <p:nvPicPr>
          <p:cNvPr id="4" name="Picture 3">
            <a:extLst>
              <a:ext uri="{FF2B5EF4-FFF2-40B4-BE49-F238E27FC236}">
                <a16:creationId xmlns:a16="http://schemas.microsoft.com/office/drawing/2014/main" id="{D1E9A936-B405-416D-8AE0-B5923F841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802" y="1875373"/>
            <a:ext cx="5199730" cy="3893488"/>
          </a:xfrm>
          <a:prstGeom prst="rect">
            <a:avLst/>
          </a:prstGeom>
        </p:spPr>
      </p:pic>
    </p:spTree>
    <p:extLst>
      <p:ext uri="{BB962C8B-B14F-4D97-AF65-F5344CB8AC3E}">
        <p14:creationId xmlns:p14="http://schemas.microsoft.com/office/powerpoint/2010/main" val="1197512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3" y="323165"/>
            <a:ext cx="2958354" cy="646331"/>
          </a:xfrm>
          <a:prstGeom prst="rect">
            <a:avLst/>
          </a:prstGeom>
          <a:noFill/>
        </p:spPr>
        <p:txBody>
          <a:bodyPr wrap="square" rtlCol="0">
            <a:spAutoFit/>
          </a:bodyPr>
          <a:lstStyle/>
          <a:p>
            <a:r>
              <a:rPr lang="en-US" sz="3600" b="1" dirty="0"/>
              <a:t>CONCLUSION</a:t>
            </a:r>
          </a:p>
        </p:txBody>
      </p:sp>
      <p:sp>
        <p:nvSpPr>
          <p:cNvPr id="6" name="TextBox 5">
            <a:extLst>
              <a:ext uri="{FF2B5EF4-FFF2-40B4-BE49-F238E27FC236}">
                <a16:creationId xmlns:a16="http://schemas.microsoft.com/office/drawing/2014/main" id="{28A2CFCD-3A79-46FC-B64D-6DDF692E8F1A}"/>
              </a:ext>
            </a:extLst>
          </p:cNvPr>
          <p:cNvSpPr txBox="1"/>
          <p:nvPr/>
        </p:nvSpPr>
        <p:spPr>
          <a:xfrm>
            <a:off x="317349" y="5418382"/>
            <a:ext cx="11230985" cy="880369"/>
          </a:xfrm>
          <a:prstGeom prst="rect">
            <a:avLst/>
          </a:prstGeom>
          <a:noFill/>
        </p:spPr>
        <p:txBody>
          <a:bodyPr wrap="square" rtlCol="0">
            <a:spAutoFit/>
          </a:bodyPr>
          <a:lstStyle/>
          <a:p>
            <a:pPr>
              <a:lnSpc>
                <a:spcPct val="150000"/>
              </a:lnSpc>
            </a:pPr>
            <a:r>
              <a:rPr lang="en-US" dirty="0"/>
              <a:t>Stress Care Clinic can make the workplace better by balancing workloads, offering stress programs, and improving comfort. Supporting all ages and genders with health check-ups will keep everyone healthy and happy.</a:t>
            </a:r>
          </a:p>
        </p:txBody>
      </p:sp>
      <p:pic>
        <p:nvPicPr>
          <p:cNvPr id="3" name="Picture 2">
            <a:extLst>
              <a:ext uri="{FF2B5EF4-FFF2-40B4-BE49-F238E27FC236}">
                <a16:creationId xmlns:a16="http://schemas.microsoft.com/office/drawing/2014/main" id="{7D23C08F-1207-4083-985F-F55F3EB60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507" y="1309099"/>
            <a:ext cx="4870971" cy="3889324"/>
          </a:xfrm>
          <a:prstGeom prst="rect">
            <a:avLst/>
          </a:prstGeom>
        </p:spPr>
      </p:pic>
    </p:spTree>
    <p:extLst>
      <p:ext uri="{BB962C8B-B14F-4D97-AF65-F5344CB8AC3E}">
        <p14:creationId xmlns:p14="http://schemas.microsoft.com/office/powerpoint/2010/main" val="399451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flipV="1">
            <a:off x="301214" y="1078381"/>
            <a:ext cx="11349318" cy="81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4797911" cy="646331"/>
          </a:xfrm>
          <a:prstGeom prst="rect">
            <a:avLst/>
          </a:prstGeom>
          <a:noFill/>
        </p:spPr>
        <p:txBody>
          <a:bodyPr wrap="square" rtlCol="0">
            <a:spAutoFit/>
          </a:bodyPr>
          <a:lstStyle/>
          <a:p>
            <a:r>
              <a:rPr lang="en-US" sz="3600" b="1" dirty="0"/>
              <a:t>PROBLEM STATEMENT</a:t>
            </a:r>
          </a:p>
        </p:txBody>
      </p:sp>
      <p:sp>
        <p:nvSpPr>
          <p:cNvPr id="16" name="TextBox 15">
            <a:extLst>
              <a:ext uri="{FF2B5EF4-FFF2-40B4-BE49-F238E27FC236}">
                <a16:creationId xmlns:a16="http://schemas.microsoft.com/office/drawing/2014/main" id="{44250818-5290-4657-9A05-3ECD830D091F}"/>
              </a:ext>
            </a:extLst>
          </p:cNvPr>
          <p:cNvSpPr txBox="1"/>
          <p:nvPr/>
        </p:nvSpPr>
        <p:spPr>
          <a:xfrm>
            <a:off x="401618" y="2136338"/>
            <a:ext cx="4894730" cy="2585323"/>
          </a:xfrm>
          <a:prstGeom prst="rect">
            <a:avLst/>
          </a:prstGeom>
          <a:noFill/>
        </p:spPr>
        <p:txBody>
          <a:bodyPr wrap="square" rtlCol="0">
            <a:spAutoFit/>
          </a:bodyPr>
          <a:lstStyle/>
          <a:p>
            <a:r>
              <a:rPr lang="en-US" dirty="0"/>
              <a:t>Stress Care Clinic is worried about the level of stress employees experience and wants to identify the challenges involved or the factors that influence this level of stress. </a:t>
            </a:r>
          </a:p>
          <a:p>
            <a:endParaRPr lang="en-US" dirty="0"/>
          </a:p>
          <a:p>
            <a:r>
              <a:rPr lang="en-US" dirty="0"/>
              <a:t>They aim to improve employee well-being by creating a monitoring system for businesses to track records of employee stress at every given period.</a:t>
            </a:r>
          </a:p>
        </p:txBody>
      </p:sp>
      <p:pic>
        <p:nvPicPr>
          <p:cNvPr id="7" name="Picture 6">
            <a:extLst>
              <a:ext uri="{FF2B5EF4-FFF2-40B4-BE49-F238E27FC236}">
                <a16:creationId xmlns:a16="http://schemas.microsoft.com/office/drawing/2014/main" id="{7326A3CB-A20C-4F1A-A8D5-859BDB084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689" y="1729368"/>
            <a:ext cx="5433843" cy="4232982"/>
          </a:xfrm>
          <a:prstGeom prst="rect">
            <a:avLst/>
          </a:prstGeom>
        </p:spPr>
      </p:pic>
    </p:spTree>
    <p:extLst>
      <p:ext uri="{BB962C8B-B14F-4D97-AF65-F5344CB8AC3E}">
        <p14:creationId xmlns:p14="http://schemas.microsoft.com/office/powerpoint/2010/main" val="211161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311972" y="1078380"/>
            <a:ext cx="1133856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4797911" cy="646331"/>
          </a:xfrm>
          <a:prstGeom prst="rect">
            <a:avLst/>
          </a:prstGeom>
          <a:noFill/>
        </p:spPr>
        <p:txBody>
          <a:bodyPr wrap="square" rtlCol="0">
            <a:spAutoFit/>
          </a:bodyPr>
          <a:lstStyle/>
          <a:p>
            <a:r>
              <a:rPr lang="en-US" sz="3600" b="1" dirty="0"/>
              <a:t>OBJECTIVES</a:t>
            </a:r>
          </a:p>
        </p:txBody>
      </p:sp>
      <p:sp>
        <p:nvSpPr>
          <p:cNvPr id="16" name="TextBox 15">
            <a:extLst>
              <a:ext uri="{FF2B5EF4-FFF2-40B4-BE49-F238E27FC236}">
                <a16:creationId xmlns:a16="http://schemas.microsoft.com/office/drawing/2014/main" id="{44250818-5290-4657-9A05-3ECD830D091F}"/>
              </a:ext>
            </a:extLst>
          </p:cNvPr>
          <p:cNvSpPr txBox="1"/>
          <p:nvPr/>
        </p:nvSpPr>
        <p:spPr>
          <a:xfrm>
            <a:off x="215152" y="1170714"/>
            <a:ext cx="4894730" cy="369332"/>
          </a:xfrm>
          <a:prstGeom prst="rect">
            <a:avLst/>
          </a:prstGeom>
          <a:noFill/>
        </p:spPr>
        <p:txBody>
          <a:bodyPr wrap="square" rtlCol="0">
            <a:spAutoFit/>
          </a:bodyPr>
          <a:lstStyle/>
          <a:p>
            <a:r>
              <a:rPr lang="en-US" dirty="0"/>
              <a:t>Based on the provided dataset, we aim to analyze;</a:t>
            </a:r>
          </a:p>
        </p:txBody>
      </p:sp>
      <p:sp>
        <p:nvSpPr>
          <p:cNvPr id="3" name="Flowchart: Connector 2">
            <a:extLst>
              <a:ext uri="{FF2B5EF4-FFF2-40B4-BE49-F238E27FC236}">
                <a16:creationId xmlns:a16="http://schemas.microsoft.com/office/drawing/2014/main" id="{C32353C0-AC71-4882-821B-A79F5E816C1C}"/>
              </a:ext>
            </a:extLst>
          </p:cNvPr>
          <p:cNvSpPr/>
          <p:nvPr/>
        </p:nvSpPr>
        <p:spPr>
          <a:xfrm>
            <a:off x="5251538" y="3445141"/>
            <a:ext cx="1348279" cy="1257735"/>
          </a:xfrm>
          <a:prstGeom prst="flowChartConnector">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7F077DD-D9D9-4197-9393-A7FCC405E9A7}"/>
              </a:ext>
            </a:extLst>
          </p:cNvPr>
          <p:cNvCxnSpPr>
            <a:cxnSpLocks/>
          </p:cNvCxnSpPr>
          <p:nvPr/>
        </p:nvCxnSpPr>
        <p:spPr>
          <a:xfrm>
            <a:off x="6599817" y="4074008"/>
            <a:ext cx="1613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69CDE3C-BB3F-4D24-81B1-629462D27C3E}"/>
              </a:ext>
            </a:extLst>
          </p:cNvPr>
          <p:cNvCxnSpPr>
            <a:cxnSpLocks/>
          </p:cNvCxnSpPr>
          <p:nvPr/>
        </p:nvCxnSpPr>
        <p:spPr>
          <a:xfrm flipV="1">
            <a:off x="5911335" y="2391528"/>
            <a:ext cx="0" cy="1037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E403832-26A0-4AA0-B555-4EA0A1EA1EB5}"/>
              </a:ext>
            </a:extLst>
          </p:cNvPr>
          <p:cNvCxnSpPr>
            <a:cxnSpLocks/>
          </p:cNvCxnSpPr>
          <p:nvPr/>
        </p:nvCxnSpPr>
        <p:spPr>
          <a:xfrm>
            <a:off x="5956152" y="4719017"/>
            <a:ext cx="0" cy="1165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B0A727-B89C-4E44-B111-A4E73B1EF277}"/>
              </a:ext>
            </a:extLst>
          </p:cNvPr>
          <p:cNvCxnSpPr>
            <a:cxnSpLocks/>
          </p:cNvCxnSpPr>
          <p:nvPr/>
        </p:nvCxnSpPr>
        <p:spPr>
          <a:xfrm flipH="1">
            <a:off x="3699746" y="4074008"/>
            <a:ext cx="1551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8440AF-30FA-4C8F-8B30-26094EEB73FB}"/>
              </a:ext>
            </a:extLst>
          </p:cNvPr>
          <p:cNvSpPr txBox="1"/>
          <p:nvPr/>
        </p:nvSpPr>
        <p:spPr>
          <a:xfrm>
            <a:off x="4966448" y="2022196"/>
            <a:ext cx="2173043" cy="369332"/>
          </a:xfrm>
          <a:prstGeom prst="rect">
            <a:avLst/>
          </a:prstGeom>
          <a:noFill/>
        </p:spPr>
        <p:txBody>
          <a:bodyPr wrap="square" rtlCol="0">
            <a:spAutoFit/>
          </a:bodyPr>
          <a:lstStyle/>
          <a:p>
            <a:r>
              <a:rPr lang="en-US" b="1" dirty="0"/>
              <a:t>SOURCE OF STRESS</a:t>
            </a:r>
          </a:p>
        </p:txBody>
      </p:sp>
      <p:sp>
        <p:nvSpPr>
          <p:cNvPr id="28" name="TextBox 27">
            <a:extLst>
              <a:ext uri="{FF2B5EF4-FFF2-40B4-BE49-F238E27FC236}">
                <a16:creationId xmlns:a16="http://schemas.microsoft.com/office/drawing/2014/main" id="{7D27E82B-816F-4F8A-857D-2164BB757C27}"/>
              </a:ext>
            </a:extLst>
          </p:cNvPr>
          <p:cNvSpPr txBox="1"/>
          <p:nvPr/>
        </p:nvSpPr>
        <p:spPr>
          <a:xfrm>
            <a:off x="1542825" y="3894712"/>
            <a:ext cx="2239383" cy="369332"/>
          </a:xfrm>
          <a:prstGeom prst="rect">
            <a:avLst/>
          </a:prstGeom>
          <a:noFill/>
        </p:spPr>
        <p:txBody>
          <a:bodyPr wrap="square" rtlCol="0">
            <a:spAutoFit/>
          </a:bodyPr>
          <a:lstStyle/>
          <a:p>
            <a:r>
              <a:rPr lang="en-US" b="1" dirty="0"/>
              <a:t>COPING MECHANISM</a:t>
            </a:r>
          </a:p>
        </p:txBody>
      </p:sp>
      <p:sp>
        <p:nvSpPr>
          <p:cNvPr id="29" name="TextBox 28">
            <a:extLst>
              <a:ext uri="{FF2B5EF4-FFF2-40B4-BE49-F238E27FC236}">
                <a16:creationId xmlns:a16="http://schemas.microsoft.com/office/drawing/2014/main" id="{9F3F3332-B568-4ED3-8FE2-036E6EF6C696}"/>
              </a:ext>
            </a:extLst>
          </p:cNvPr>
          <p:cNvSpPr txBox="1"/>
          <p:nvPr/>
        </p:nvSpPr>
        <p:spPr>
          <a:xfrm>
            <a:off x="8213464" y="3889342"/>
            <a:ext cx="2840019" cy="369332"/>
          </a:xfrm>
          <a:prstGeom prst="rect">
            <a:avLst/>
          </a:prstGeom>
          <a:noFill/>
        </p:spPr>
        <p:txBody>
          <a:bodyPr wrap="square" rtlCol="0">
            <a:spAutoFit/>
          </a:bodyPr>
          <a:lstStyle/>
          <a:p>
            <a:r>
              <a:rPr lang="en-US" b="1" dirty="0"/>
              <a:t>HIGH STRESS LEVEL GROUP</a:t>
            </a:r>
          </a:p>
        </p:txBody>
      </p:sp>
      <p:sp>
        <p:nvSpPr>
          <p:cNvPr id="30" name="TextBox 29">
            <a:extLst>
              <a:ext uri="{FF2B5EF4-FFF2-40B4-BE49-F238E27FC236}">
                <a16:creationId xmlns:a16="http://schemas.microsoft.com/office/drawing/2014/main" id="{58DF3AD1-FE0B-40C4-9335-E99EEE3CFF9D}"/>
              </a:ext>
            </a:extLst>
          </p:cNvPr>
          <p:cNvSpPr txBox="1"/>
          <p:nvPr/>
        </p:nvSpPr>
        <p:spPr>
          <a:xfrm>
            <a:off x="5013063" y="5900574"/>
            <a:ext cx="2079815" cy="369332"/>
          </a:xfrm>
          <a:prstGeom prst="rect">
            <a:avLst/>
          </a:prstGeom>
          <a:noFill/>
        </p:spPr>
        <p:txBody>
          <a:bodyPr wrap="square" rtlCol="0">
            <a:spAutoFit/>
          </a:bodyPr>
          <a:lstStyle/>
          <a:p>
            <a:r>
              <a:rPr lang="en-US" b="1" dirty="0"/>
              <a:t>STRESS SYMPTOMS</a:t>
            </a:r>
          </a:p>
        </p:txBody>
      </p:sp>
    </p:spTree>
    <p:extLst>
      <p:ext uri="{BB962C8B-B14F-4D97-AF65-F5344CB8AC3E}">
        <p14:creationId xmlns:p14="http://schemas.microsoft.com/office/powerpoint/2010/main" val="259198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301214" y="1078380"/>
            <a:ext cx="1134931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4797911" cy="646331"/>
          </a:xfrm>
          <a:prstGeom prst="rect">
            <a:avLst/>
          </a:prstGeom>
          <a:noFill/>
        </p:spPr>
        <p:txBody>
          <a:bodyPr wrap="square" rtlCol="0">
            <a:spAutoFit/>
          </a:bodyPr>
          <a:lstStyle/>
          <a:p>
            <a:r>
              <a:rPr lang="en-US" sz="3600" b="1" dirty="0"/>
              <a:t>RECOMMENDATION</a:t>
            </a:r>
          </a:p>
        </p:txBody>
      </p:sp>
      <p:sp>
        <p:nvSpPr>
          <p:cNvPr id="8" name="Rectangle 7">
            <a:extLst>
              <a:ext uri="{FF2B5EF4-FFF2-40B4-BE49-F238E27FC236}">
                <a16:creationId xmlns:a16="http://schemas.microsoft.com/office/drawing/2014/main" id="{EE40BD78-02BD-4548-A112-A6FC52B31AE3}"/>
              </a:ext>
            </a:extLst>
          </p:cNvPr>
          <p:cNvSpPr/>
          <p:nvPr/>
        </p:nvSpPr>
        <p:spPr>
          <a:xfrm>
            <a:off x="462579" y="1269404"/>
            <a:ext cx="4711849" cy="526542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Source of Stress</a:t>
            </a:r>
          </a:p>
          <a:p>
            <a:endParaRPr lang="en-US" sz="1600" b="1" dirty="0"/>
          </a:p>
          <a:p>
            <a:pPr>
              <a:buFont typeface="Arial" panose="020B0604020202020204" pitchFamily="34" charset="0"/>
              <a:buChar char="•"/>
            </a:pPr>
            <a:r>
              <a:rPr lang="en-US" sz="1600" dirty="0"/>
              <a:t>Share tasks, hire more staff, and allow breaks to ease workloads.</a:t>
            </a:r>
          </a:p>
          <a:p>
            <a:pPr>
              <a:buFont typeface="Arial" panose="020B0604020202020204" pitchFamily="34" charset="0"/>
              <a:buChar char="•"/>
            </a:pPr>
            <a:endParaRPr lang="en-US" sz="1600" dirty="0"/>
          </a:p>
          <a:p>
            <a:pPr>
              <a:buFont typeface="Arial" panose="020B0604020202020204" pitchFamily="34" charset="0"/>
              <a:buChar char="•"/>
            </a:pPr>
            <a:r>
              <a:rPr lang="en-US" sz="1600" dirty="0"/>
              <a:t>Set realistic deadlines and teach time management.</a:t>
            </a:r>
          </a:p>
          <a:p>
            <a:endParaRPr lang="en-US" sz="1600" dirty="0"/>
          </a:p>
          <a:p>
            <a:pPr>
              <a:buFont typeface="Arial" panose="020B0604020202020204" pitchFamily="34" charset="0"/>
              <a:buChar char="•"/>
            </a:pPr>
            <a:r>
              <a:rPr lang="en-US" sz="1600" dirty="0"/>
              <a:t>Build better team relationships with activities and open communication.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Offer counseling, support groups, and financial education to help employees with personal or financial challenges.</a:t>
            </a:r>
          </a:p>
          <a:p>
            <a:pPr>
              <a:buFont typeface="Arial" panose="020B0604020202020204" pitchFamily="34" charset="0"/>
              <a:buChar char="•"/>
            </a:pPr>
            <a:endParaRPr lang="en-US" sz="1600" dirty="0"/>
          </a:p>
          <a:p>
            <a:pPr>
              <a:buFont typeface="Arial" panose="020B0604020202020204" pitchFamily="34" charset="0"/>
              <a:buChar char="•"/>
            </a:pPr>
            <a:r>
              <a:rPr lang="en-US" sz="1600" dirty="0"/>
              <a:t>Teach stress management through workshops and relaxation techniques.</a:t>
            </a:r>
          </a:p>
          <a:p>
            <a:pPr>
              <a:buFont typeface="Arial" panose="020B0604020202020204" pitchFamily="34" charset="0"/>
              <a:buChar char="•"/>
            </a:pPr>
            <a:endParaRPr lang="en-US" sz="1600" dirty="0"/>
          </a:p>
          <a:p>
            <a:pPr>
              <a:buFont typeface="Arial" panose="020B0604020202020204" pitchFamily="34" charset="0"/>
              <a:buChar char="•"/>
            </a:pPr>
            <a:r>
              <a:rPr lang="en-US" sz="1600" dirty="0"/>
              <a:t>Provide equal opportunities for women and stress support for men.</a:t>
            </a:r>
          </a:p>
          <a:p>
            <a:pPr>
              <a:buFont typeface="Arial" panose="020B0604020202020204" pitchFamily="34" charset="0"/>
              <a:buChar char="•"/>
            </a:pPr>
            <a:endParaRPr lang="en-US" sz="1600" dirty="0"/>
          </a:p>
        </p:txBody>
      </p:sp>
      <p:sp>
        <p:nvSpPr>
          <p:cNvPr id="13" name="Rectangle 12">
            <a:extLst>
              <a:ext uri="{FF2B5EF4-FFF2-40B4-BE49-F238E27FC236}">
                <a16:creationId xmlns:a16="http://schemas.microsoft.com/office/drawing/2014/main" id="{9D032E82-4D8A-44CB-8017-3D0F1FFD2C60}"/>
              </a:ext>
            </a:extLst>
          </p:cNvPr>
          <p:cNvSpPr/>
          <p:nvPr/>
        </p:nvSpPr>
        <p:spPr>
          <a:xfrm>
            <a:off x="6347012" y="1269404"/>
            <a:ext cx="5282004" cy="526542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Stress Symptoms</a:t>
            </a:r>
          </a:p>
          <a:p>
            <a:endParaRPr lang="en-US" b="1" dirty="0"/>
          </a:p>
          <a:p>
            <a:pPr>
              <a:buFont typeface="Arial" panose="020B0604020202020204" pitchFamily="34" charset="0"/>
              <a:buChar char="•"/>
            </a:pPr>
            <a:r>
              <a:rPr lang="en-US" sz="1600" dirty="0"/>
              <a:t>Use ergonomic chairs and encourage stretching for back pain and fatigue.</a:t>
            </a:r>
          </a:p>
          <a:p>
            <a:endParaRPr lang="en-US" sz="1600" dirty="0"/>
          </a:p>
          <a:p>
            <a:pPr>
              <a:buFont typeface="Arial" panose="020B0604020202020204" pitchFamily="34" charset="0"/>
              <a:buChar char="•"/>
            </a:pPr>
            <a:r>
              <a:rPr lang="en-US" sz="1600" dirty="0"/>
              <a:t>Create quiet spaces and offer healthy snacks for better relaxation.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Conduct regular health check-ups to catch stress-related issues early.</a:t>
            </a:r>
          </a:p>
          <a:p>
            <a:endParaRPr lang="en-US" sz="1600" dirty="0"/>
          </a:p>
          <a:p>
            <a:pPr>
              <a:buFont typeface="Arial" panose="020B0604020202020204" pitchFamily="34" charset="0"/>
              <a:buChar char="•"/>
            </a:pPr>
            <a:r>
              <a:rPr lang="en-US" sz="1600" dirty="0"/>
              <a:t>Encourage exercise, hobbies, and meditation to reduce stress.</a:t>
            </a:r>
          </a:p>
          <a:p>
            <a:pPr>
              <a:buFont typeface="Arial" panose="020B0604020202020204" pitchFamily="34" charset="0"/>
              <a:buChar char="•"/>
            </a:pPr>
            <a:endParaRPr lang="en-US" sz="1600" dirty="0"/>
          </a:p>
          <a:p>
            <a:pPr>
              <a:buFont typeface="Arial" panose="020B0604020202020204" pitchFamily="34" charset="0"/>
              <a:buChar char="•"/>
            </a:pPr>
            <a:r>
              <a:rPr lang="en-US" sz="1600" dirty="0"/>
              <a:t>Promote healthy eating to manage stress naturally.</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2421859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301214" y="1078380"/>
            <a:ext cx="1134931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12407"/>
            <a:ext cx="4797911" cy="646331"/>
          </a:xfrm>
          <a:prstGeom prst="rect">
            <a:avLst/>
          </a:prstGeom>
          <a:noFill/>
        </p:spPr>
        <p:txBody>
          <a:bodyPr wrap="square" rtlCol="0">
            <a:spAutoFit/>
          </a:bodyPr>
          <a:lstStyle/>
          <a:p>
            <a:r>
              <a:rPr lang="en-US" sz="3600" b="1" dirty="0"/>
              <a:t>RECOMMENDATION</a:t>
            </a:r>
          </a:p>
        </p:txBody>
      </p:sp>
      <p:sp>
        <p:nvSpPr>
          <p:cNvPr id="3" name="Rectangle 2">
            <a:extLst>
              <a:ext uri="{FF2B5EF4-FFF2-40B4-BE49-F238E27FC236}">
                <a16:creationId xmlns:a16="http://schemas.microsoft.com/office/drawing/2014/main" id="{03B75E4C-6DE6-4D58-820F-A91D6C8B47AE}"/>
              </a:ext>
            </a:extLst>
          </p:cNvPr>
          <p:cNvSpPr/>
          <p:nvPr/>
        </p:nvSpPr>
        <p:spPr>
          <a:xfrm>
            <a:off x="519954" y="1327116"/>
            <a:ext cx="4998719" cy="52849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Stress Level Group</a:t>
            </a:r>
          </a:p>
          <a:p>
            <a:endParaRPr lang="en-US" b="1"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rPr>
              <a:t>Young Females can focus on getting enough sleep, exploring hobbies, meditating, and trying therapy.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rPr>
              <a:t>Adult Women can consider therapy and maintain a healthy diet to manage stress.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rPr>
              <a:t>Older and aged Women should try gardening, reading, exercising, and doing hobbies to improve your mood.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rPr>
              <a:t>Young Men can use therapy, meditation, and hobbies for stress relief.</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rPr>
              <a:t>Adult Men should stick to therapy, hobbies, and meditation to stay balanced.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rPr>
              <a:t>Older and aged Men can engage in hobbies, walking, gardening, therapy, and talking with family for emotional well-being </a:t>
            </a:r>
          </a:p>
          <a:p>
            <a:pPr>
              <a:buFont typeface="Arial" panose="020B0604020202020204" pitchFamily="34" charset="0"/>
              <a:buChar char="•"/>
            </a:pPr>
            <a:endParaRPr lang="en-US" sz="1600" dirty="0"/>
          </a:p>
        </p:txBody>
      </p:sp>
      <p:sp>
        <p:nvSpPr>
          <p:cNvPr id="10" name="Rectangle 9">
            <a:extLst>
              <a:ext uri="{FF2B5EF4-FFF2-40B4-BE49-F238E27FC236}">
                <a16:creationId xmlns:a16="http://schemas.microsoft.com/office/drawing/2014/main" id="{3022E934-9F96-4494-9575-6ED4B527746B}"/>
              </a:ext>
            </a:extLst>
          </p:cNvPr>
          <p:cNvSpPr/>
          <p:nvPr/>
        </p:nvSpPr>
        <p:spPr>
          <a:xfrm>
            <a:off x="6282467" y="1327118"/>
            <a:ext cx="5109882" cy="526731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Coping Mechanisms</a:t>
            </a:r>
          </a:p>
          <a:p>
            <a:endParaRPr lang="en-US"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rPr>
              <a:t>For Extreme Stress, activities like art, sleeping, therapy, and meditation can be considered.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rPr>
              <a:t>Short-Term Stress can be managed with walking, reading, or talking to loved ones.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rPr>
              <a:t>For Moderate or Long-Term Stress, exercise, music, and healthy eating  can be recommended.</a:t>
            </a:r>
          </a:p>
          <a:p>
            <a:endParaRPr lang="en-US" sz="1600" dirty="0"/>
          </a:p>
          <a:p>
            <a:pPr>
              <a:buFont typeface="Arial" panose="020B0604020202020204" pitchFamily="34" charset="0"/>
              <a:buChar char="•"/>
            </a:pPr>
            <a:r>
              <a:rPr lang="en-US" sz="1600" dirty="0"/>
              <a:t>Use surveys to monitor stress and help employees quickly.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bg1"/>
              </a:solidFill>
              <a:effectLst/>
            </a:endParaRP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2671421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4797911" cy="646331"/>
          </a:xfrm>
          <a:prstGeom prst="rect">
            <a:avLst/>
          </a:prstGeom>
          <a:noFill/>
        </p:spPr>
        <p:txBody>
          <a:bodyPr wrap="square" rtlCol="0">
            <a:spAutoFit/>
          </a:bodyPr>
          <a:lstStyle/>
          <a:p>
            <a:r>
              <a:rPr lang="en-US" sz="3600" b="1" dirty="0"/>
              <a:t>DATA CLEANING</a:t>
            </a:r>
          </a:p>
        </p:txBody>
      </p:sp>
      <p:sp>
        <p:nvSpPr>
          <p:cNvPr id="14" name="TextBox 13">
            <a:extLst>
              <a:ext uri="{FF2B5EF4-FFF2-40B4-BE49-F238E27FC236}">
                <a16:creationId xmlns:a16="http://schemas.microsoft.com/office/drawing/2014/main" id="{A5337CBB-9E4D-425A-BECD-143471EB37A9}"/>
              </a:ext>
            </a:extLst>
          </p:cNvPr>
          <p:cNvSpPr txBox="1"/>
          <p:nvPr/>
        </p:nvSpPr>
        <p:spPr>
          <a:xfrm>
            <a:off x="215152" y="1742320"/>
            <a:ext cx="11607503" cy="337335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Renaming Columns</a:t>
            </a:r>
            <a:r>
              <a:rPr kumimoji="0" lang="en-US" altLang="en-US" b="0" i="0" u="none" strike="noStrike" cap="none" normalizeH="0" baseline="0" dirty="0">
                <a:ln>
                  <a:noFill/>
                </a:ln>
                <a:solidFill>
                  <a:schemeClr val="tx1"/>
                </a:solidFill>
                <a:effectLst/>
              </a:rPr>
              <a:t>: All column names were renamed to meaningful names for better clarity and organization.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Checking for Duplicates</a:t>
            </a:r>
            <a:r>
              <a:rPr kumimoji="0" lang="en-US" altLang="en-US" b="0" i="0" u="none" strike="noStrike" cap="none" normalizeH="0" baseline="0" dirty="0">
                <a:ln>
                  <a:noFill/>
                </a:ln>
                <a:solidFill>
                  <a:schemeClr val="tx1"/>
                </a:solidFill>
                <a:effectLst/>
              </a:rPr>
              <a:t>: 19 duplicate rows were identified using row numbers and removed to ensure data uniqueness.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Handling Missing Values</a:t>
            </a:r>
            <a:r>
              <a:rPr kumimoji="0" lang="en-US" altLang="en-US" b="0" i="0" u="none" strike="noStrike" cap="none" normalizeH="0" baseline="0" dirty="0">
                <a:ln>
                  <a:noFill/>
                </a:ln>
                <a:solidFill>
                  <a:schemeClr val="tx1"/>
                </a:solidFill>
                <a:effectLst/>
              </a:rPr>
              <a:t>: A missing value in the Stress Level Score column was replaced with the average score to maintain data consistency.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Verifying Data Types</a:t>
            </a:r>
            <a:r>
              <a:rPr kumimoji="0" lang="en-US" altLang="en-US" i="0" u="none" strike="noStrike" cap="none" normalizeH="0" baseline="0" dirty="0">
                <a:ln>
                  <a:noFill/>
                </a:ln>
                <a:solidFill>
                  <a:schemeClr val="tx1"/>
                </a:solidFill>
                <a:effectLst/>
              </a:rPr>
              <a:t>: The data types of all columns were checked to ensure accuracy in data cleaning.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Removing Unnecessary Spaces</a:t>
            </a:r>
            <a:r>
              <a:rPr kumimoji="0" lang="en-US" altLang="en-US" i="0" u="none" strike="noStrike" cap="none" normalizeH="0" baseline="0" dirty="0">
                <a:ln>
                  <a:noFill/>
                </a:ln>
                <a:solidFill>
                  <a:schemeClr val="tx1"/>
                </a:solidFill>
                <a:effectLst/>
              </a:rPr>
              <a:t>: Extra spaces in text columns were trimmed to ensure clean and consistent data.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Standardizing Dates</a:t>
            </a:r>
            <a:r>
              <a:rPr kumimoji="0" lang="en-US" altLang="en-US" i="0" u="none" strike="noStrike" cap="none" normalizeH="0" baseline="0" dirty="0">
                <a:ln>
                  <a:noFill/>
                </a:ln>
                <a:solidFill>
                  <a:schemeClr val="tx1"/>
                </a:solidFill>
                <a:effectLst/>
              </a:rPr>
              <a:t>: Date columns were checked to ensure there were no extra spaces or invalid values.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Checking for Outliers</a:t>
            </a:r>
            <a:r>
              <a:rPr kumimoji="0" lang="en-US" altLang="en-US" i="0" u="none" strike="noStrike" cap="none" normalizeH="0" baseline="0" dirty="0">
                <a:ln>
                  <a:noFill/>
                </a:ln>
                <a:solidFill>
                  <a:schemeClr val="tx1"/>
                </a:solidFill>
                <a:effectLst/>
              </a:rPr>
              <a:t>: Date columns were verified to ensure no impossible or incorrect values were present.</a:t>
            </a:r>
          </a:p>
        </p:txBody>
      </p:sp>
    </p:spTree>
    <p:extLst>
      <p:ext uri="{BB962C8B-B14F-4D97-AF65-F5344CB8AC3E}">
        <p14:creationId xmlns:p14="http://schemas.microsoft.com/office/powerpoint/2010/main" val="77312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4797911" cy="646331"/>
          </a:xfrm>
          <a:prstGeom prst="rect">
            <a:avLst/>
          </a:prstGeom>
          <a:noFill/>
        </p:spPr>
        <p:txBody>
          <a:bodyPr wrap="square" rtlCol="0">
            <a:spAutoFit/>
          </a:bodyPr>
          <a:lstStyle/>
          <a:p>
            <a:r>
              <a:rPr lang="en-US" sz="3600" b="1" dirty="0"/>
              <a:t>DATA CLEANING</a:t>
            </a:r>
          </a:p>
        </p:txBody>
      </p:sp>
      <p:sp>
        <p:nvSpPr>
          <p:cNvPr id="14" name="TextBox 13">
            <a:extLst>
              <a:ext uri="{FF2B5EF4-FFF2-40B4-BE49-F238E27FC236}">
                <a16:creationId xmlns:a16="http://schemas.microsoft.com/office/drawing/2014/main" id="{A5337CBB-9E4D-425A-BECD-143471EB37A9}"/>
              </a:ext>
            </a:extLst>
          </p:cNvPr>
          <p:cNvSpPr txBox="1"/>
          <p:nvPr/>
        </p:nvSpPr>
        <p:spPr>
          <a:xfrm>
            <a:off x="292248" y="1702326"/>
            <a:ext cx="11607503" cy="4204356"/>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Calculating Age</a:t>
            </a:r>
            <a:r>
              <a:rPr kumimoji="0" lang="en-US" altLang="en-US" i="0" u="none" strike="noStrike" cap="none" normalizeH="0" baseline="0" dirty="0">
                <a:ln>
                  <a:noFill/>
                </a:ln>
                <a:solidFill>
                  <a:schemeClr val="tx1"/>
                </a:solidFill>
                <a:effectLst/>
              </a:rPr>
              <a:t>: An Age column was created and populated using the date of birth and current date.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Classifying Age</a:t>
            </a:r>
            <a:r>
              <a:rPr kumimoji="0" lang="en-US" altLang="en-US" i="0" u="none" strike="noStrike" cap="none" normalizeH="0" baseline="0" dirty="0">
                <a:ln>
                  <a:noFill/>
                </a:ln>
                <a:solidFill>
                  <a:schemeClr val="tx1"/>
                </a:solidFill>
                <a:effectLst/>
              </a:rPr>
              <a:t>: Employees were grouped into categories such as Young, Adult, Aged, and Old based on their age.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Classifying Gender</a:t>
            </a:r>
            <a:r>
              <a:rPr kumimoji="0" lang="en-US" altLang="en-US" i="0" u="none" strike="noStrike" cap="none" normalizeH="0" baseline="0" dirty="0">
                <a:ln>
                  <a:noFill/>
                </a:ln>
                <a:solidFill>
                  <a:schemeClr val="tx1"/>
                </a:solidFill>
                <a:effectLst/>
              </a:rPr>
              <a:t>: Gender values were standardized to "Male" and "Female" for consistency.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Classifying Stress Scores</a:t>
            </a:r>
            <a:r>
              <a:rPr kumimoji="0" lang="en-US" altLang="en-US" i="0" u="none" strike="noStrike" cap="none" normalizeH="0" baseline="0" dirty="0">
                <a:ln>
                  <a:noFill/>
                </a:ln>
                <a:solidFill>
                  <a:schemeClr val="tx1"/>
                </a:solidFill>
                <a:effectLst/>
              </a:rPr>
              <a:t>: Stress Level Scores were rounded to two decimal places and categorized into Low, Mild, High, and Very High.</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Classifying Stress Duration</a:t>
            </a:r>
            <a:r>
              <a:rPr kumimoji="0" lang="en-US" altLang="en-US" i="0" u="none" strike="noStrike" cap="none" normalizeH="0" baseline="0" dirty="0">
                <a:ln>
                  <a:noFill/>
                </a:ln>
                <a:solidFill>
                  <a:schemeClr val="tx1"/>
                </a:solidFill>
                <a:effectLst/>
              </a:rPr>
              <a:t>: Stress durations were grouped into Short, Average, Long, and Extreme periods for easier analysis.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Classifying Heart Rate and Cortisol</a:t>
            </a:r>
            <a:r>
              <a:rPr kumimoji="0" lang="en-US" altLang="en-US" i="0" u="none" strike="noStrike" cap="none" normalizeH="0" baseline="0" dirty="0">
                <a:ln>
                  <a:noFill/>
                </a:ln>
                <a:solidFill>
                  <a:schemeClr val="tx1"/>
                </a:solidFill>
                <a:effectLst/>
              </a:rPr>
              <a:t>: Heart rate and cortisol levels were categorized into meaningful ranges.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Importing Cleaned Data</a:t>
            </a:r>
            <a:r>
              <a:rPr kumimoji="0" lang="en-US" altLang="en-US" i="0" u="none" strike="noStrike" cap="none" normalizeH="0" baseline="0" dirty="0">
                <a:ln>
                  <a:noFill/>
                </a:ln>
                <a:solidFill>
                  <a:schemeClr val="tx1"/>
                </a:solidFill>
                <a:effectLst/>
              </a:rPr>
              <a:t>: The cleaned dataset was imported into Excel for further analysis and visualization. </a:t>
            </a:r>
          </a:p>
          <a:p>
            <a:pPr>
              <a:lnSpc>
                <a:spcPct val="150000"/>
              </a:lnSpc>
            </a:pPr>
            <a:endParaRPr lang="en-US" dirty="0"/>
          </a:p>
        </p:txBody>
      </p:sp>
    </p:spTree>
    <p:extLst>
      <p:ext uri="{BB962C8B-B14F-4D97-AF65-F5344CB8AC3E}">
        <p14:creationId xmlns:p14="http://schemas.microsoft.com/office/powerpoint/2010/main" val="831054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DB21049A-87B9-44CB-8B47-95C727E39238}"/>
              </a:ext>
            </a:extLst>
          </p:cNvPr>
          <p:cNvCxnSpPr>
            <a:cxnSpLocks/>
          </p:cNvCxnSpPr>
          <p:nvPr/>
        </p:nvCxnSpPr>
        <p:spPr>
          <a:xfrm>
            <a:off x="215152" y="1089139"/>
            <a:ext cx="114353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02173B-FC7E-4F04-BA43-CEE712053460}"/>
              </a:ext>
            </a:extLst>
          </p:cNvPr>
          <p:cNvSpPr txBox="1"/>
          <p:nvPr/>
        </p:nvSpPr>
        <p:spPr>
          <a:xfrm>
            <a:off x="215152" y="323165"/>
            <a:ext cx="4797911" cy="646331"/>
          </a:xfrm>
          <a:prstGeom prst="rect">
            <a:avLst/>
          </a:prstGeom>
          <a:noFill/>
        </p:spPr>
        <p:txBody>
          <a:bodyPr wrap="square" rtlCol="0">
            <a:spAutoFit/>
          </a:bodyPr>
          <a:lstStyle/>
          <a:p>
            <a:r>
              <a:rPr lang="en-US" sz="3600" b="1" dirty="0"/>
              <a:t>DATASET PREVIEW</a:t>
            </a:r>
          </a:p>
        </p:txBody>
      </p:sp>
      <p:pic>
        <p:nvPicPr>
          <p:cNvPr id="8" name="Picture 7">
            <a:extLst>
              <a:ext uri="{FF2B5EF4-FFF2-40B4-BE49-F238E27FC236}">
                <a16:creationId xmlns:a16="http://schemas.microsoft.com/office/drawing/2014/main" id="{049F575D-4AE5-426A-84BC-B048E10D4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2" y="1485903"/>
            <a:ext cx="11571418" cy="5140373"/>
          </a:xfrm>
          <a:prstGeom prst="rect">
            <a:avLst/>
          </a:prstGeom>
        </p:spPr>
      </p:pic>
    </p:spTree>
    <p:extLst>
      <p:ext uri="{BB962C8B-B14F-4D97-AF65-F5344CB8AC3E}">
        <p14:creationId xmlns:p14="http://schemas.microsoft.com/office/powerpoint/2010/main" val="1458154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2863</TotalTime>
  <Words>1689</Words>
  <Application>Microsoft Office PowerPoint</Application>
  <PresentationFormat>Widescreen</PresentationFormat>
  <Paragraphs>145</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dc:creator>
  <cp:lastModifiedBy>victoria</cp:lastModifiedBy>
  <cp:revision>67</cp:revision>
  <dcterms:created xsi:type="dcterms:W3CDTF">2025-01-27T10:08:16Z</dcterms:created>
  <dcterms:modified xsi:type="dcterms:W3CDTF">2025-02-05T11:38:44Z</dcterms:modified>
</cp:coreProperties>
</file>